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90" r:id="rId6"/>
    <p:sldId id="269" r:id="rId7"/>
    <p:sldId id="311" r:id="rId8"/>
    <p:sldId id="299" r:id="rId9"/>
    <p:sldId id="300" r:id="rId10"/>
    <p:sldId id="297" r:id="rId11"/>
    <p:sldId id="308" r:id="rId12"/>
    <p:sldId id="302" r:id="rId13"/>
    <p:sldId id="305" r:id="rId14"/>
    <p:sldId id="306" r:id="rId15"/>
    <p:sldId id="304" r:id="rId16"/>
    <p:sldId id="307" r:id="rId17"/>
    <p:sldId id="268" r:id="rId18"/>
    <p:sldId id="309" r:id="rId19"/>
    <p:sldId id="296" r:id="rId20"/>
  </p:sldIdLst>
  <p:sldSz cx="12192000" cy="6858000"/>
  <p:notesSz cx="6797675" cy="9872663"/>
  <p:defaultTextStyle>
    <a:defPPr rtl="0"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6109EF-BAF2-6D0B-67DB-44761A200C1F}" v="1" dt="2020-09-30T12:41:53.671"/>
    <p1510:client id="{252BDAF0-1D09-41CC-8BE0-9E0AC043A3C9}" v="66" dt="2020-09-30T08:51:56.5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94605" autoAdjust="0"/>
  </p:normalViewPr>
  <p:slideViewPr>
    <p:cSldViewPr snapToGrid="0">
      <p:cViewPr varScale="1">
        <p:scale>
          <a:sx n="104" d="100"/>
          <a:sy n="104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02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>
            <a:extLst>
              <a:ext uri="{FF2B5EF4-FFF2-40B4-BE49-F238E27FC236}">
                <a16:creationId xmlns:a16="http://schemas.microsoft.com/office/drawing/2014/main" id="{4237530B-6F3E-4C1B-8A40-2484222616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65F07C8-98AB-4E11-B3FA-E48FCEDB9E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4D9D81A-051F-44AB-85E0-A8EAF53C50F3}" type="datetime1">
              <a:rPr lang="fr-FR" smtClean="0"/>
              <a:t>28/11/2024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B2F0F72-5E8E-496E-A6AD-2806A604741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A66CF72-931A-4D32-B985-E520240BC3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AE4A5E4-E11D-4071-A883-AA7C183D2E7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67822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0FD80D2-CB5A-4C3A-840D-D41919EF8575}" type="datetime1">
              <a:rPr lang="fr-FR" noProof="0" smtClean="0"/>
              <a:t>28/11/2024</a:t>
            </a:fld>
            <a:endParaRPr lang="fr-FR" noProof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C3DBD86-A950-4035-A3DD-FF8A5736FB90}" type="slidenum">
              <a:rPr lang="fr-FR" noProof="0" smtClean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8642058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marR="0" indent="0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FC3DBD86-A950-4035-A3DD-FF8A5736FB9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91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3DBD86-A950-4035-A3DD-FF8A5736FB90}" type="slidenum">
              <a:rPr lang="fr-FR" noProof="0" smtClean="0"/>
              <a:t>16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526444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HD-PanelTitle-GrommetsCombine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rtlCol="0"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 rtlCol="0"/>
          <a:lstStyle/>
          <a:p>
            <a:pPr rtl="0"/>
            <a:fld id="{818A52F2-FC54-4178-9618-F960BD2BEDA7}" type="datetime1">
              <a:rPr lang="fr-FR" noProof="0" smtClean="0"/>
              <a:t>28/11/2024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  <p:cxnSp>
        <p:nvCxnSpPr>
          <p:cNvPr id="15" name="Connecteur droit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374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rtlCol="0" anchor="b">
            <a:normAutofit/>
          </a:bodyPr>
          <a:lstStyle>
            <a:lvl1pPr algn="ctr">
              <a:defRPr sz="2400" b="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295401" y="5382153"/>
            <a:ext cx="9609666" cy="493712"/>
          </a:xfrm>
        </p:spPr>
        <p:txBody>
          <a:bodyPr rtlCol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18406DB-7F27-4563-9CEA-BED7A460FE08}" type="datetime1">
              <a:rPr lang="fr-FR" noProof="0" smtClean="0"/>
              <a:t>28/11/2024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028239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rtlCol="0" anchor="ctr">
            <a:normAutofit/>
          </a:bodyPr>
          <a:lstStyle>
            <a:lvl1pPr algn="ctr">
              <a:defRPr sz="3200" b="0" cap="none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303868" y="4343399"/>
            <a:ext cx="9592732" cy="1532467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C6CA69-A91B-4BB0-86C8-2398085EA11C}" type="datetime1">
              <a:rPr lang="fr-FR" noProof="0" smtClean="0"/>
              <a:t>28/11/2024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  <p:cxnSp>
        <p:nvCxnSpPr>
          <p:cNvPr id="15" name="Connecteur droit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5955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rtlCol="0"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10" name="Espace réservé a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1674812" y="3352800"/>
            <a:ext cx="8839202" cy="584200"/>
          </a:xfrm>
        </p:spPr>
        <p:txBody>
          <a:bodyPr rtlCol="0"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295401" y="4343399"/>
            <a:ext cx="9609666" cy="1532467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119379B-D6A0-4E51-998F-19EEA901930F}" type="datetime1">
              <a:rPr lang="fr-FR" noProof="0" smtClean="0"/>
              <a:t>28/11/2024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  <p:sp>
        <p:nvSpPr>
          <p:cNvPr id="14" name="Zone de texte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fr-FR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Zone de texte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 rtl="0"/>
            <a:r>
              <a:rPr lang="fr-FR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Connecteur droit 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802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d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rtlCol="0" anchor="b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295401" y="4777381"/>
            <a:ext cx="9609668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843515-A246-416F-9C1C-7F7E2DBE4263}" type="datetime1">
              <a:rPr lang="fr-FR" noProof="0" smtClean="0"/>
              <a:t>28/11/2024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368068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Carte d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446213" y="982132"/>
            <a:ext cx="9296398" cy="2243668"/>
          </a:xfrm>
        </p:spPr>
        <p:txBody>
          <a:bodyPr rtlCol="0"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Modifiez le style du titre du masque</a:t>
            </a:r>
          </a:p>
        </p:txBody>
      </p:sp>
      <p:sp>
        <p:nvSpPr>
          <p:cNvPr id="14" name="Espace réservé du texte 2"/>
          <p:cNvSpPr>
            <a:spLocks noGrp="1"/>
          </p:cNvSpPr>
          <p:nvPr>
            <p:ph type="body" idx="13" hasCustomPrompt="1"/>
          </p:nvPr>
        </p:nvSpPr>
        <p:spPr>
          <a:xfrm>
            <a:off x="1295401" y="3639312"/>
            <a:ext cx="9609668" cy="886968"/>
          </a:xfrm>
        </p:spPr>
        <p:txBody>
          <a:bodyPr rtlCol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295401" y="4529667"/>
            <a:ext cx="9609668" cy="13462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1A79E0-E830-47B2-8B6B-62FE8139E7A5}" type="datetime1">
              <a:rPr lang="fr-FR" noProof="0" smtClean="0"/>
              <a:t>28/11/2024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  <p:sp>
        <p:nvSpPr>
          <p:cNvPr id="12" name="Zone de texte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fr-FR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Zone de texte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 rtl="0"/>
            <a:r>
              <a:rPr lang="fr-FR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Connecteur droit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6945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fr-FR" noProof="0"/>
              <a:t>Modifiez le style du titre</a:t>
            </a:r>
          </a:p>
        </p:txBody>
      </p:sp>
      <p:sp>
        <p:nvSpPr>
          <p:cNvPr id="11" name="Espace réservé du texte 2"/>
          <p:cNvSpPr>
            <a:spLocks noGrp="1"/>
          </p:cNvSpPr>
          <p:nvPr>
            <p:ph type="body" idx="13" hasCustomPrompt="1"/>
          </p:nvPr>
        </p:nvSpPr>
        <p:spPr>
          <a:xfrm>
            <a:off x="1295401" y="3630168"/>
            <a:ext cx="9609668" cy="841248"/>
          </a:xfrm>
        </p:spPr>
        <p:txBody>
          <a:bodyPr rtlCol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295400" y="4470399"/>
            <a:ext cx="9609670" cy="1405467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3A1ED9-C91D-4A2A-8EDB-467F701FF087}" type="datetime1">
              <a:rPr lang="fr-FR" noProof="0" smtClean="0"/>
              <a:t>28/11/2024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  <p:cxnSp>
        <p:nvCxnSpPr>
          <p:cNvPr id="15" name="Connecteur droit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2528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1A34E6-F59B-4370-9F6C-1E58A9120FB7}" type="datetime1">
              <a:rPr lang="fr-FR" noProof="0" smtClean="0"/>
              <a:t>28/11/2024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  <p:cxnSp>
        <p:nvCxnSpPr>
          <p:cNvPr id="14" name="Connecteur droit 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667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>
          <a:xfrm>
            <a:off x="1295398" y="982132"/>
            <a:ext cx="7433025" cy="4893734"/>
          </a:xfrm>
        </p:spPr>
        <p:txBody>
          <a:bodyPr vert="eaVert" rtlCol="0" anchor="t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5E5850-C724-44AD-A6AD-8FBF64574155}" type="datetime1">
              <a:rPr lang="fr-FR" noProof="0" smtClean="0"/>
              <a:t>28/11/2024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  <p:cxnSp>
        <p:nvCxnSpPr>
          <p:cNvPr id="14" name="Connecteur droit 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8015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6B1558-3286-4753-87C1-5DC3DCB6A097}" type="datetime1">
              <a:rPr lang="fr-FR" noProof="0" smtClean="0"/>
              <a:t>28/11/2024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84065D-F351-4B03-BD91-D8A6B8D4B362}" type="slidenum">
              <a:rPr lang="fr-FR" noProof="0" smtClean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88532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rtlCol="0" anchor="b">
            <a:normAutofit/>
          </a:bodyPr>
          <a:lstStyle>
            <a:lvl1pPr algn="ctr">
              <a:defRPr sz="4400" b="0" cap="none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2015067" y="3846051"/>
            <a:ext cx="8158690" cy="954547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C2AF55-C3AF-4141-AC48-3180427D3317}" type="datetime1">
              <a:rPr lang="fr-FR" noProof="0" smtClean="0"/>
              <a:t>28/11/2024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  <p:cxnSp>
        <p:nvCxnSpPr>
          <p:cNvPr id="16" name="Connecteur droit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8907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droit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1298448" y="2560320"/>
            <a:ext cx="4718304" cy="3310128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81344" y="2560320"/>
            <a:ext cx="4718304" cy="3310128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AD5FC5-5C41-40F4-9A57-624C924178D0}" type="datetime1">
              <a:rPr lang="fr-FR" noProof="0" smtClean="0"/>
              <a:t>28/11/2024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84065D-F351-4B03-BD91-D8A6B8D4B362}" type="slidenum">
              <a:rPr lang="fr-FR" noProof="0" smtClean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969860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295400" y="2658533"/>
            <a:ext cx="471830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1295400" y="3243262"/>
            <a:ext cx="4718304" cy="2632605"/>
          </a:xfrm>
        </p:spPr>
        <p:txBody>
          <a:bodyPr rtlCol="0" anchor="t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180671" y="2658533"/>
            <a:ext cx="471830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180671" y="3243262"/>
            <a:ext cx="4718304" cy="2632605"/>
          </a:xfrm>
        </p:spPr>
        <p:txBody>
          <a:bodyPr rtlCol="0" anchor="t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1565DB-412C-4405-B789-1ADF93FF86B6}" type="datetime1">
              <a:rPr lang="fr-FR" noProof="0" smtClean="0"/>
              <a:t>28/11/2024</a:t>
            </a:fld>
            <a:endParaRPr lang="fr-FR" noProof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  <p:cxnSp>
        <p:nvCxnSpPr>
          <p:cNvPr id="18" name="Connecteur droit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03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1F8DC69-3233-4626-91F8-AEB8EBD0D0C3}" type="datetime1">
              <a:rPr lang="fr-FR" noProof="0" smtClean="0"/>
              <a:t>28/11/2024</a:t>
            </a:fld>
            <a:endParaRPr lang="fr-FR" noProof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  <p:cxnSp>
        <p:nvCxnSpPr>
          <p:cNvPr id="14" name="Connecteur droit 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9768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F919395-F055-4F61-A36E-79BBFA3E320E}" type="datetime1">
              <a:rPr lang="fr-FR" noProof="0" smtClean="0"/>
              <a:t>28/11/2024</a:t>
            </a:fld>
            <a:endParaRPr lang="fr-FR" noProof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948665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rtlCol="0" anchor="b">
            <a:normAutofit/>
          </a:bodyPr>
          <a:lstStyle>
            <a:lvl1pPr algn="ctr">
              <a:defRPr sz="2400" b="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418668" y="982131"/>
            <a:ext cx="5469466" cy="4893735"/>
          </a:xfrm>
        </p:spPr>
        <p:txBody>
          <a:bodyPr rtlCol="0" anchor="ctr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293811" y="3031065"/>
            <a:ext cx="3718455" cy="2438404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A88FC5-6255-4174-81AD-E8C111F1ADF6}" type="datetime1">
              <a:rPr lang="fr-FR" noProof="0" smtClean="0"/>
              <a:t>28/11/2024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  <p:cxnSp>
        <p:nvCxnSpPr>
          <p:cNvPr id="16" name="Connecteur droit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7403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rtlCol="0" anchor="b">
            <a:normAutofit/>
          </a:bodyPr>
          <a:lstStyle>
            <a:lvl1pPr algn="ctr">
              <a:defRPr sz="2800" b="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17" name="Espace réservé d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295399" y="3255432"/>
            <a:ext cx="6241816" cy="1828800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E01BDF-B484-4B32-A77C-57780C027FE6}" type="datetime1">
              <a:rPr lang="fr-FR" noProof="0" smtClean="0"/>
              <a:t>28/11/2024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585800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HD-PanelContent-GrommetsCombined.png"/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Espace réservé au titre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F18F9673-61E4-4D13-AA18-A018CC4049F2}" type="datetime1">
              <a:rPr lang="fr-FR" noProof="0" smtClean="0"/>
              <a:t>28/11/2024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170650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eb3.eu/en/work-placement/" TargetMode="External"/><Relationship Id="rId2" Type="http://schemas.openxmlformats.org/officeDocument/2006/relationships/hyperlink" Target="https://www.eeb3.eu/fr/stages-work-experience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rsc.eu/BasicTexts/2024-01-D-33-en-2.1.pdf" TargetMode="External"/><Relationship Id="rId2" Type="http://schemas.openxmlformats.org/officeDocument/2006/relationships/hyperlink" Target="https://www.eursc.eu/BasicTexts/2024-01-D-33-de-2.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ursc.eu/BasicTexts/2024-01-D-33-fr-2.1.pdf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>
            <a:extLst>
              <a:ext uri="{FF2B5EF4-FFF2-40B4-BE49-F238E27FC236}">
                <a16:creationId xmlns:a16="http://schemas.microsoft.com/office/drawing/2014/main" id="{EF41A68A-8CD1-4105-B4EC-A56286CB0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202616" y="1411015"/>
            <a:ext cx="7808159" cy="4103960"/>
            <a:chOff x="2202616" y="1411015"/>
            <a:chExt cx="7808159" cy="4103960"/>
          </a:xfrm>
        </p:grpSpPr>
        <p:sp>
          <p:nvSpPr>
            <p:cNvPr id="11" name="Forme libre 16">
              <a:extLst>
                <a:ext uri="{FF2B5EF4-FFF2-40B4-BE49-F238E27FC236}">
                  <a16:creationId xmlns:a16="http://schemas.microsoft.com/office/drawing/2014/main" id="{7B955F46-02E4-4A82-96F5-CBAFDD4A74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02616" y="1411015"/>
              <a:ext cx="7808159" cy="4103960"/>
            </a:xfrm>
            <a:custGeom>
              <a:avLst/>
              <a:gdLst>
                <a:gd name="connsiteX0" fmla="*/ 7589084 w 7808159"/>
                <a:gd name="connsiteY0" fmla="*/ 3803605 h 4103960"/>
                <a:gd name="connsiteX1" fmla="*/ 7512884 w 7808159"/>
                <a:gd name="connsiteY1" fmla="*/ 3879805 h 4103960"/>
                <a:gd name="connsiteX2" fmla="*/ 7589084 w 7808159"/>
                <a:gd name="connsiteY2" fmla="*/ 3956005 h 4103960"/>
                <a:gd name="connsiteX3" fmla="*/ 7665284 w 7808159"/>
                <a:gd name="connsiteY3" fmla="*/ 3879805 h 4103960"/>
                <a:gd name="connsiteX4" fmla="*/ 7589084 w 7808159"/>
                <a:gd name="connsiteY4" fmla="*/ 3803605 h 4103960"/>
                <a:gd name="connsiteX5" fmla="*/ 197684 w 7808159"/>
                <a:gd name="connsiteY5" fmla="*/ 3803605 h 4103960"/>
                <a:gd name="connsiteX6" fmla="*/ 121484 w 7808159"/>
                <a:gd name="connsiteY6" fmla="*/ 3879805 h 4103960"/>
                <a:gd name="connsiteX7" fmla="*/ 197684 w 7808159"/>
                <a:gd name="connsiteY7" fmla="*/ 3956005 h 4103960"/>
                <a:gd name="connsiteX8" fmla="*/ 273884 w 7808159"/>
                <a:gd name="connsiteY8" fmla="*/ 3879805 h 4103960"/>
                <a:gd name="connsiteX9" fmla="*/ 197684 w 7808159"/>
                <a:gd name="connsiteY9" fmla="*/ 3803605 h 4103960"/>
                <a:gd name="connsiteX10" fmla="*/ 7604324 w 7808159"/>
                <a:gd name="connsiteY10" fmla="*/ 130765 h 4103960"/>
                <a:gd name="connsiteX11" fmla="*/ 7528124 w 7808159"/>
                <a:gd name="connsiteY11" fmla="*/ 206965 h 4103960"/>
                <a:gd name="connsiteX12" fmla="*/ 7604324 w 7808159"/>
                <a:gd name="connsiteY12" fmla="*/ 283165 h 4103960"/>
                <a:gd name="connsiteX13" fmla="*/ 7680524 w 7808159"/>
                <a:gd name="connsiteY13" fmla="*/ 206965 h 4103960"/>
                <a:gd name="connsiteX14" fmla="*/ 7604324 w 7808159"/>
                <a:gd name="connsiteY14" fmla="*/ 130765 h 4103960"/>
                <a:gd name="connsiteX15" fmla="*/ 197684 w 7808159"/>
                <a:gd name="connsiteY15" fmla="*/ 130765 h 4103960"/>
                <a:gd name="connsiteX16" fmla="*/ 121484 w 7808159"/>
                <a:gd name="connsiteY16" fmla="*/ 206965 h 4103960"/>
                <a:gd name="connsiteX17" fmla="*/ 197684 w 7808159"/>
                <a:gd name="connsiteY17" fmla="*/ 283165 h 4103960"/>
                <a:gd name="connsiteX18" fmla="*/ 273884 w 7808159"/>
                <a:gd name="connsiteY18" fmla="*/ 206965 h 4103960"/>
                <a:gd name="connsiteX19" fmla="*/ 197684 w 7808159"/>
                <a:gd name="connsiteY19" fmla="*/ 130765 h 4103960"/>
                <a:gd name="connsiteX20" fmla="*/ 0 w 7808159"/>
                <a:gd name="connsiteY20" fmla="*/ 0 h 4103960"/>
                <a:gd name="connsiteX21" fmla="*/ 7808159 w 7808159"/>
                <a:gd name="connsiteY21" fmla="*/ 0 h 4103960"/>
                <a:gd name="connsiteX22" fmla="*/ 7808159 w 7808159"/>
                <a:gd name="connsiteY22" fmla="*/ 4103960 h 4103960"/>
                <a:gd name="connsiteX23" fmla="*/ 0 w 7808159"/>
                <a:gd name="connsiteY23" fmla="*/ 4103960 h 4103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7808159" h="4103960">
                  <a:moveTo>
                    <a:pt x="7589084" y="3803605"/>
                  </a:moveTo>
                  <a:cubicBezTo>
                    <a:pt x="7547000" y="3803605"/>
                    <a:pt x="7512884" y="3837721"/>
                    <a:pt x="7512884" y="3879805"/>
                  </a:cubicBezTo>
                  <a:cubicBezTo>
                    <a:pt x="7512884" y="3921889"/>
                    <a:pt x="7547000" y="3956005"/>
                    <a:pt x="7589084" y="3956005"/>
                  </a:cubicBezTo>
                  <a:cubicBezTo>
                    <a:pt x="7631168" y="3956005"/>
                    <a:pt x="7665284" y="3921889"/>
                    <a:pt x="7665284" y="3879805"/>
                  </a:cubicBezTo>
                  <a:cubicBezTo>
                    <a:pt x="7665284" y="3837721"/>
                    <a:pt x="7631168" y="3803605"/>
                    <a:pt x="7589084" y="3803605"/>
                  </a:cubicBezTo>
                  <a:close/>
                  <a:moveTo>
                    <a:pt x="197684" y="3803605"/>
                  </a:moveTo>
                  <a:cubicBezTo>
                    <a:pt x="155600" y="3803605"/>
                    <a:pt x="121484" y="3837721"/>
                    <a:pt x="121484" y="3879805"/>
                  </a:cubicBezTo>
                  <a:cubicBezTo>
                    <a:pt x="121484" y="3921889"/>
                    <a:pt x="155600" y="3956005"/>
                    <a:pt x="197684" y="3956005"/>
                  </a:cubicBezTo>
                  <a:cubicBezTo>
                    <a:pt x="239768" y="3956005"/>
                    <a:pt x="273884" y="3921889"/>
                    <a:pt x="273884" y="3879805"/>
                  </a:cubicBezTo>
                  <a:cubicBezTo>
                    <a:pt x="273884" y="3837721"/>
                    <a:pt x="239768" y="3803605"/>
                    <a:pt x="197684" y="3803605"/>
                  </a:cubicBezTo>
                  <a:close/>
                  <a:moveTo>
                    <a:pt x="7604324" y="130765"/>
                  </a:moveTo>
                  <a:cubicBezTo>
                    <a:pt x="7562240" y="130765"/>
                    <a:pt x="7528124" y="164881"/>
                    <a:pt x="7528124" y="206965"/>
                  </a:cubicBezTo>
                  <a:cubicBezTo>
                    <a:pt x="7528124" y="249049"/>
                    <a:pt x="7562240" y="283165"/>
                    <a:pt x="7604324" y="283165"/>
                  </a:cubicBezTo>
                  <a:cubicBezTo>
                    <a:pt x="7646408" y="283165"/>
                    <a:pt x="7680524" y="249049"/>
                    <a:pt x="7680524" y="206965"/>
                  </a:cubicBezTo>
                  <a:cubicBezTo>
                    <a:pt x="7680524" y="164881"/>
                    <a:pt x="7646408" y="130765"/>
                    <a:pt x="7604324" y="130765"/>
                  </a:cubicBezTo>
                  <a:close/>
                  <a:moveTo>
                    <a:pt x="197684" y="130765"/>
                  </a:moveTo>
                  <a:cubicBezTo>
                    <a:pt x="155600" y="130765"/>
                    <a:pt x="121484" y="164881"/>
                    <a:pt x="121484" y="206965"/>
                  </a:cubicBezTo>
                  <a:cubicBezTo>
                    <a:pt x="121484" y="249049"/>
                    <a:pt x="155600" y="283165"/>
                    <a:pt x="197684" y="283165"/>
                  </a:cubicBezTo>
                  <a:cubicBezTo>
                    <a:pt x="239768" y="283165"/>
                    <a:pt x="273884" y="249049"/>
                    <a:pt x="273884" y="206965"/>
                  </a:cubicBezTo>
                  <a:cubicBezTo>
                    <a:pt x="273884" y="164881"/>
                    <a:pt x="239768" y="130765"/>
                    <a:pt x="197684" y="130765"/>
                  </a:cubicBezTo>
                  <a:close/>
                  <a:moveTo>
                    <a:pt x="0" y="0"/>
                  </a:moveTo>
                  <a:lnTo>
                    <a:pt x="7808159" y="0"/>
                  </a:lnTo>
                  <a:lnTo>
                    <a:pt x="7808159" y="4103960"/>
                  </a:lnTo>
                  <a:lnTo>
                    <a:pt x="0" y="4103960"/>
                  </a:lnTo>
                  <a:close/>
                </a:path>
              </a:pathLst>
            </a:custGeom>
            <a:blipFill dpi="0" rotWithShape="1">
              <a:blip r:embed="rId4">
                <a:alphaModFix amt="83000"/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90000" sy="100000" flip="none" algn="ctr"/>
            </a:blipFill>
            <a:ln>
              <a:noFill/>
            </a:ln>
            <a:effectLst>
              <a:outerShdw blurRad="114300" dist="127000" dir="5400000" sx="99000" sy="99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/>
            </a:scene3d>
            <a:sp3d contourW="6350">
              <a:bevelT w="12700" h="0" prst="coolSlant"/>
              <a:contourClr>
                <a:schemeClr val="bg2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/>
            </a:p>
          </p:txBody>
        </p:sp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879775EF-026C-4E4A-873B-185915FB4F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2278995" y="1501257"/>
              <a:ext cx="7645811" cy="3928374"/>
              <a:chOff x="2278995" y="1501257"/>
              <a:chExt cx="7645811" cy="3928374"/>
            </a:xfrm>
          </p:grpSpPr>
          <p:sp>
            <p:nvSpPr>
              <p:cNvPr id="13" name="Anneau 19">
                <a:extLst>
                  <a:ext uri="{FF2B5EF4-FFF2-40B4-BE49-F238E27FC236}">
                    <a16:creationId xmlns:a16="http://schemas.microsoft.com/office/drawing/2014/main" id="{400D0967-F02F-4275-8520-75D52A1DF66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9677918" y="1501257"/>
                <a:ext cx="246888" cy="246888"/>
              </a:xfrm>
              <a:prstGeom prst="donut">
                <a:avLst>
                  <a:gd name="adj" fmla="val 26304"/>
                </a:avLst>
              </a:prstGeom>
              <a:gradFill>
                <a:gsLst>
                  <a:gs pos="20000">
                    <a:srgbClr val="949494"/>
                  </a:gs>
                  <a:gs pos="30000">
                    <a:srgbClr val="B2B2B2"/>
                  </a:gs>
                  <a:gs pos="51000">
                    <a:srgbClr val="E0DEDE">
                      <a:lumMod val="92000"/>
                    </a:srgbClr>
                  </a:gs>
                  <a:gs pos="8000">
                    <a:schemeClr val="bg1">
                      <a:lumMod val="41000"/>
                      <a:lumOff val="59000"/>
                    </a:schemeClr>
                  </a:gs>
                  <a:gs pos="89000">
                    <a:srgbClr val="7A7A7A"/>
                  </a:gs>
                </a:gsLst>
                <a:lin ang="3600000" scaled="0"/>
              </a:gradFill>
              <a:ln>
                <a:noFill/>
              </a:ln>
              <a:effectLst>
                <a:outerShdw blurRad="63500" sx="101000" sy="101000" algn="ctr" rotWithShape="0">
                  <a:prstClr val="black">
                    <a:alpha val="48000"/>
                  </a:prstClr>
                </a:outerShdw>
              </a:effectLst>
              <a:scene3d>
                <a:camera prst="orthographicFront"/>
                <a:lightRig rig="threePt" dir="t">
                  <a:rot lat="0" lon="0" rev="21360000"/>
                </a:lightRig>
              </a:scene3d>
              <a:sp3d>
                <a:bevelT w="19050" h="31750"/>
                <a:contourClr>
                  <a:srgbClr val="F1F1F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Anneau 21">
                <a:extLst>
                  <a:ext uri="{FF2B5EF4-FFF2-40B4-BE49-F238E27FC236}">
                    <a16:creationId xmlns:a16="http://schemas.microsoft.com/office/drawing/2014/main" id="{B4B16BA1-0F90-43DD-9D6C-6F196A15A30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9673719" y="5174722"/>
                <a:ext cx="246888" cy="246888"/>
              </a:xfrm>
              <a:prstGeom prst="donut">
                <a:avLst>
                  <a:gd name="adj" fmla="val 26304"/>
                </a:avLst>
              </a:prstGeom>
              <a:gradFill>
                <a:gsLst>
                  <a:gs pos="20000">
                    <a:srgbClr val="949494"/>
                  </a:gs>
                  <a:gs pos="30000">
                    <a:srgbClr val="B2B2B2"/>
                  </a:gs>
                  <a:gs pos="51000">
                    <a:srgbClr val="E0DEDE">
                      <a:lumMod val="92000"/>
                    </a:srgbClr>
                  </a:gs>
                  <a:gs pos="8000">
                    <a:schemeClr val="bg1">
                      <a:lumMod val="41000"/>
                      <a:lumOff val="59000"/>
                    </a:schemeClr>
                  </a:gs>
                  <a:gs pos="89000">
                    <a:srgbClr val="7A7A7A"/>
                  </a:gs>
                </a:gsLst>
                <a:lin ang="3600000" scaled="0"/>
              </a:gradFill>
              <a:ln>
                <a:noFill/>
              </a:ln>
              <a:effectLst>
                <a:outerShdw blurRad="63500" sx="101000" sy="101000" algn="ctr" rotWithShape="0">
                  <a:prstClr val="black">
                    <a:alpha val="48000"/>
                  </a:prstClr>
                </a:outerShdw>
              </a:effectLst>
              <a:scene3d>
                <a:camera prst="orthographicFront"/>
                <a:lightRig rig="threePt" dir="t">
                  <a:rot lat="0" lon="0" rev="21360000"/>
                </a:lightRig>
              </a:scene3d>
              <a:sp3d>
                <a:bevelT w="19050" h="31750"/>
                <a:contourClr>
                  <a:srgbClr val="F1F1F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Anneau 22">
                <a:extLst>
                  <a:ext uri="{FF2B5EF4-FFF2-40B4-BE49-F238E27FC236}">
                    <a16:creationId xmlns:a16="http://schemas.microsoft.com/office/drawing/2014/main" id="{7B652CBC-3D51-4C0E-8DDE-2C4A49B387D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278995" y="1501257"/>
                <a:ext cx="246888" cy="246888"/>
              </a:xfrm>
              <a:prstGeom prst="donut">
                <a:avLst>
                  <a:gd name="adj" fmla="val 26304"/>
                </a:avLst>
              </a:prstGeom>
              <a:gradFill>
                <a:gsLst>
                  <a:gs pos="20000">
                    <a:srgbClr val="949494"/>
                  </a:gs>
                  <a:gs pos="30000">
                    <a:srgbClr val="B2B2B2"/>
                  </a:gs>
                  <a:gs pos="51000">
                    <a:srgbClr val="E0DEDE">
                      <a:lumMod val="92000"/>
                    </a:srgbClr>
                  </a:gs>
                  <a:gs pos="8000">
                    <a:schemeClr val="bg1">
                      <a:lumMod val="41000"/>
                      <a:lumOff val="59000"/>
                    </a:schemeClr>
                  </a:gs>
                  <a:gs pos="89000">
                    <a:srgbClr val="7A7A7A"/>
                  </a:gs>
                </a:gsLst>
                <a:lin ang="3600000" scaled="0"/>
              </a:gradFill>
              <a:ln>
                <a:noFill/>
              </a:ln>
              <a:effectLst>
                <a:outerShdw blurRad="63500" sx="101000" sy="101000" algn="ctr" rotWithShape="0">
                  <a:prstClr val="black">
                    <a:alpha val="48000"/>
                  </a:prstClr>
                </a:outerShdw>
              </a:effectLst>
              <a:scene3d>
                <a:camera prst="orthographicFront"/>
                <a:lightRig rig="threePt" dir="t">
                  <a:rot lat="0" lon="0" rev="21360000"/>
                </a:lightRig>
              </a:scene3d>
              <a:sp3d>
                <a:bevelT w="19050" h="31750"/>
                <a:contourClr>
                  <a:srgbClr val="F1F1F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Anneau 23">
                <a:extLst>
                  <a:ext uri="{FF2B5EF4-FFF2-40B4-BE49-F238E27FC236}">
                    <a16:creationId xmlns:a16="http://schemas.microsoft.com/office/drawing/2014/main" id="{3AFF0419-6554-4FDD-93AB-8A8C45FF5B0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278995" y="5182743"/>
                <a:ext cx="246888" cy="246888"/>
              </a:xfrm>
              <a:prstGeom prst="donut">
                <a:avLst>
                  <a:gd name="adj" fmla="val 26304"/>
                </a:avLst>
              </a:prstGeom>
              <a:gradFill>
                <a:gsLst>
                  <a:gs pos="20000">
                    <a:srgbClr val="949494"/>
                  </a:gs>
                  <a:gs pos="30000">
                    <a:srgbClr val="B2B2B2"/>
                  </a:gs>
                  <a:gs pos="51000">
                    <a:srgbClr val="E0DEDE">
                      <a:lumMod val="92000"/>
                    </a:srgbClr>
                  </a:gs>
                  <a:gs pos="8000">
                    <a:schemeClr val="bg1">
                      <a:lumMod val="41000"/>
                      <a:lumOff val="59000"/>
                    </a:schemeClr>
                  </a:gs>
                  <a:gs pos="89000">
                    <a:srgbClr val="7A7A7A"/>
                  </a:gs>
                </a:gsLst>
                <a:lin ang="3600000" scaled="0"/>
              </a:gradFill>
              <a:ln>
                <a:noFill/>
              </a:ln>
              <a:effectLst>
                <a:outerShdw blurRad="63500" sx="101000" sy="101000" algn="ctr" rotWithShape="0">
                  <a:prstClr val="black">
                    <a:alpha val="48000"/>
                  </a:prstClr>
                </a:outerShdw>
              </a:effectLst>
              <a:scene3d>
                <a:camera prst="orthographicFront"/>
                <a:lightRig rig="threePt" dir="t">
                  <a:rot lat="0" lon="0" rev="21360000"/>
                </a:lightRig>
              </a:scene3d>
              <a:sp3d>
                <a:bevelT w="19050" h="31750"/>
                <a:contourClr>
                  <a:srgbClr val="F1F1F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D4774D57-151E-4936-9AF4-E70073D4EB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1403" y="2573127"/>
            <a:ext cx="6901934" cy="753533"/>
          </a:xfrm>
        </p:spPr>
        <p:txBody>
          <a:bodyPr rtlCol="0">
            <a:noAutofit/>
          </a:bodyPr>
          <a:lstStyle/>
          <a:p>
            <a:r>
              <a:rPr lang="fr-FR" dirty="0">
                <a:solidFill>
                  <a:srgbClr val="C00000"/>
                </a:solidFill>
              </a:rPr>
              <a:t>WORK EXPERIENCE</a:t>
            </a:r>
            <a:br>
              <a:rPr lang="fr-FR" dirty="0">
                <a:solidFill>
                  <a:srgbClr val="C00000"/>
                </a:solidFill>
              </a:rPr>
            </a:br>
            <a:r>
              <a:rPr lang="fr-FR" dirty="0">
                <a:solidFill>
                  <a:srgbClr val="C00000"/>
                </a:solidFill>
              </a:rPr>
              <a:t>(WEX)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5F310D7E-8F1E-4C2F-8824-E43E043DD8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ous-titre 4">
            <a:extLst>
              <a:ext uri="{FF2B5EF4-FFF2-40B4-BE49-F238E27FC236}">
                <a16:creationId xmlns:a16="http://schemas.microsoft.com/office/drawing/2014/main" id="{40B9C0AF-5793-9CD5-F051-376667E3C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2398" y="3982062"/>
            <a:ext cx="6815669" cy="1320802"/>
          </a:xfrm>
        </p:spPr>
        <p:txBody>
          <a:bodyPr>
            <a:normAutofit/>
          </a:bodyPr>
          <a:lstStyle/>
          <a:p>
            <a:r>
              <a:rPr lang="fr-BE" sz="5400" dirty="0">
                <a:solidFill>
                  <a:srgbClr val="C00000"/>
                </a:solidFill>
              </a:rPr>
              <a:t>EEB3</a:t>
            </a:r>
            <a:endParaRPr lang="fr-FR" sz="5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913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C7B6EB5-42D5-452A-B6A3-48EAF6981F7E}"/>
              </a:ext>
            </a:extLst>
          </p:cNvPr>
          <p:cNvSpPr txBox="1"/>
          <p:nvPr/>
        </p:nvSpPr>
        <p:spPr>
          <a:xfrm>
            <a:off x="225083" y="689308"/>
            <a:ext cx="1150737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Quand postuler ? / </a:t>
            </a:r>
            <a:r>
              <a:rPr kumimoji="0" lang="fr-BE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When</a:t>
            </a:r>
            <a:r>
              <a:rPr kumimoji="0" lang="fr-BE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to </a:t>
            </a:r>
            <a:r>
              <a:rPr kumimoji="0" lang="fr-BE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apply</a:t>
            </a:r>
            <a:r>
              <a:rPr kumimoji="0" lang="fr-BE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?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C2C86579-DE0C-489A-9797-2E5469DA6403}"/>
              </a:ext>
            </a:extLst>
          </p:cNvPr>
          <p:cNvCxnSpPr/>
          <p:nvPr/>
        </p:nvCxnSpPr>
        <p:spPr>
          <a:xfrm>
            <a:off x="703386" y="1374826"/>
            <a:ext cx="10494498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" name="Titre 1">
            <a:extLst>
              <a:ext uri="{FF2B5EF4-FFF2-40B4-BE49-F238E27FC236}">
                <a16:creationId xmlns:a16="http://schemas.microsoft.com/office/drawing/2014/main" id="{E3063F21-00D8-10D8-C443-D779BF1412F7}"/>
              </a:ext>
            </a:extLst>
          </p:cNvPr>
          <p:cNvSpPr txBox="1">
            <a:spLocks/>
          </p:cNvSpPr>
          <p:nvPr/>
        </p:nvSpPr>
        <p:spPr>
          <a:xfrm>
            <a:off x="703385" y="1619077"/>
            <a:ext cx="10613543" cy="4222442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algn="l">
              <a:lnSpc>
                <a:spcPct val="150000"/>
              </a:lnSpc>
            </a:pPr>
            <a:endParaRPr kumimoji="0" lang="fr-FR" sz="4400" b="0" i="0" strike="noStrike" kern="1200" cap="none" spc="0" normalizeH="0" baseline="0" noProof="0" dirty="0">
              <a:ln w="3175" cmpd="sng">
                <a:noFill/>
              </a:ln>
              <a:solidFill>
                <a:srgbClr val="C00000"/>
              </a:solidFill>
              <a:effectLst/>
              <a:uLnTx/>
              <a:uFillTx/>
              <a:latin typeface="Garamond" panose="02020404030301010803"/>
              <a:ea typeface="+mj-ea"/>
              <a:cs typeface="+mj-cs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B8DD845-2BBE-7809-17BC-9F2B10AEB4D5}"/>
              </a:ext>
            </a:extLst>
          </p:cNvPr>
          <p:cNvSpPr txBox="1"/>
          <p:nvPr/>
        </p:nvSpPr>
        <p:spPr>
          <a:xfrm>
            <a:off x="835745" y="1445350"/>
            <a:ext cx="1076889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b="1" i="0" dirty="0">
                <a:solidFill>
                  <a:srgbClr val="0070C0"/>
                </a:solidFill>
                <a:effectLst/>
                <a:latin typeface="+mj-lt"/>
              </a:rPr>
              <a:t>Janvier-Juin 2025</a:t>
            </a:r>
            <a:r>
              <a:rPr lang="fr-FR" sz="3800" b="0" i="0" dirty="0">
                <a:solidFill>
                  <a:srgbClr val="0070C0"/>
                </a:solidFill>
                <a:effectLst/>
                <a:latin typeface="+mj-lt"/>
              </a:rPr>
              <a:t> </a:t>
            </a:r>
            <a:r>
              <a:rPr lang="fr-FR" sz="3800" b="0" i="0" dirty="0">
                <a:solidFill>
                  <a:srgbClr val="666666"/>
                </a:solidFill>
                <a:effectLst/>
                <a:latin typeface="+mj-lt"/>
              </a:rPr>
              <a:t> / </a:t>
            </a:r>
            <a:r>
              <a:rPr lang="fr-FR" sz="3800" b="1" i="0" dirty="0" err="1">
                <a:effectLst/>
                <a:latin typeface="+mj-lt"/>
              </a:rPr>
              <a:t>January</a:t>
            </a:r>
            <a:r>
              <a:rPr lang="fr-FR" sz="3800" b="1" i="0" dirty="0">
                <a:effectLst/>
                <a:latin typeface="+mj-lt"/>
              </a:rPr>
              <a:t>-June 2025</a:t>
            </a:r>
          </a:p>
          <a:p>
            <a:endParaRPr lang="fr-FR" sz="1400" b="0" i="0" dirty="0">
              <a:solidFill>
                <a:srgbClr val="0070C0"/>
              </a:solidFill>
              <a:effectLst/>
              <a:latin typeface="+mj-lt"/>
            </a:endParaRPr>
          </a:p>
          <a:p>
            <a:r>
              <a:rPr lang="fr-FR" sz="4000" b="0" i="0" dirty="0">
                <a:solidFill>
                  <a:srgbClr val="0070C0"/>
                </a:solidFill>
                <a:effectLst/>
                <a:latin typeface="+mj-lt"/>
              </a:rPr>
              <a:t>Recherche d’un stage.</a:t>
            </a:r>
          </a:p>
          <a:p>
            <a:r>
              <a:rPr lang="fr-FR" sz="4000" b="0" i="0" dirty="0">
                <a:solidFill>
                  <a:srgbClr val="0070C0"/>
                </a:solidFill>
                <a:effectLst/>
                <a:latin typeface="+mj-lt"/>
              </a:rPr>
              <a:t>Remise de la convention de stage signée par toutes les</a:t>
            </a:r>
          </a:p>
          <a:p>
            <a:r>
              <a:rPr lang="fr-FR" sz="4000" b="0" i="0" dirty="0">
                <a:solidFill>
                  <a:srgbClr val="0070C0"/>
                </a:solidFill>
                <a:effectLst/>
                <a:latin typeface="+mj-lt"/>
              </a:rPr>
              <a:t>parties </a:t>
            </a:r>
            <a:r>
              <a:rPr lang="fr-FR" sz="4000" b="0" i="0" u="sng" dirty="0">
                <a:solidFill>
                  <a:srgbClr val="0070C0"/>
                </a:solidFill>
                <a:effectLst/>
                <a:latin typeface="+mj-lt"/>
              </a:rPr>
              <a:t>au moins 3 jours </a:t>
            </a:r>
            <a:r>
              <a:rPr lang="fr-FR" sz="4000" b="0" i="0" dirty="0">
                <a:solidFill>
                  <a:srgbClr val="0070C0"/>
                </a:solidFill>
                <a:effectLst/>
                <a:latin typeface="+mj-lt"/>
              </a:rPr>
              <a:t>avant le début du stage.</a:t>
            </a:r>
          </a:p>
          <a:p>
            <a:endParaRPr lang="fr-FR" sz="2400" b="0" i="0" dirty="0">
              <a:solidFill>
                <a:srgbClr val="0070C0"/>
              </a:solidFill>
              <a:effectLst/>
              <a:latin typeface="+mj-lt"/>
            </a:endParaRPr>
          </a:p>
          <a:p>
            <a:r>
              <a:rPr lang="en-US" sz="4000" b="0" i="0" dirty="0">
                <a:effectLst/>
                <a:latin typeface="+mj-lt"/>
              </a:rPr>
              <a:t>Find a work placement.</a:t>
            </a:r>
          </a:p>
          <a:p>
            <a:r>
              <a:rPr lang="en-US" sz="4000" b="0" i="0" dirty="0">
                <a:effectLst/>
                <a:latin typeface="+mj-lt"/>
              </a:rPr>
              <a:t>Hand in the contract signed by all parties involved </a:t>
            </a:r>
            <a:r>
              <a:rPr lang="en-US" sz="4000" b="0" i="0" u="sng" dirty="0">
                <a:effectLst/>
                <a:latin typeface="+mj-lt"/>
              </a:rPr>
              <a:t>at least 3 days</a:t>
            </a:r>
            <a:r>
              <a:rPr lang="en-US" sz="4000" b="0" i="0" dirty="0">
                <a:effectLst/>
                <a:latin typeface="+mj-lt"/>
              </a:rPr>
              <a:t> before the start of the placement.</a:t>
            </a:r>
            <a:endParaRPr lang="fr-FR" sz="4000" dirty="0">
              <a:latin typeface="+mj-lt"/>
            </a:endParaRPr>
          </a:p>
          <a:p>
            <a:endParaRPr lang="fr-FR" sz="1800" b="0" i="0" dirty="0">
              <a:effectLst/>
              <a:latin typeface="+mj-lt"/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68703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E1E839D1-30FB-9EFD-D186-7EC1CF01BDDB}"/>
              </a:ext>
            </a:extLst>
          </p:cNvPr>
          <p:cNvSpPr txBox="1"/>
          <p:nvPr/>
        </p:nvSpPr>
        <p:spPr>
          <a:xfrm>
            <a:off x="334297" y="626838"/>
            <a:ext cx="10982631" cy="85869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800" b="1" dirty="0">
                <a:solidFill>
                  <a:srgbClr val="0070C0"/>
                </a:solidFill>
                <a:latin typeface="+mj-lt"/>
              </a:rPr>
              <a:t>Vacances de Février / Pâques / Mai</a:t>
            </a:r>
          </a:p>
          <a:p>
            <a:pPr algn="ctr"/>
            <a:r>
              <a:rPr lang="fr-FR" sz="3800" b="1" dirty="0">
                <a:solidFill>
                  <a:srgbClr val="0070C0"/>
                </a:solidFill>
                <a:latin typeface="+mj-lt"/>
              </a:rPr>
              <a:t>/ 23.06 – 1.09.2025</a:t>
            </a:r>
          </a:p>
          <a:p>
            <a:pPr algn="ctr"/>
            <a:r>
              <a:rPr lang="en-US" sz="3800" b="1" i="0" dirty="0">
                <a:effectLst/>
                <a:latin typeface="+mj-lt"/>
              </a:rPr>
              <a:t>February holidays / Easter holidays / May holidays / 23.06-1.09.2025</a:t>
            </a:r>
            <a:endParaRPr lang="fr-FR" sz="3800" b="1" dirty="0">
              <a:latin typeface="+mj-lt"/>
            </a:endParaRPr>
          </a:p>
          <a:p>
            <a:endParaRPr lang="fr-FR" sz="3200" dirty="0">
              <a:solidFill>
                <a:srgbClr val="666666"/>
              </a:solidFill>
              <a:latin typeface="+mj-lt"/>
            </a:endParaRPr>
          </a:p>
          <a:p>
            <a:r>
              <a:rPr lang="fr-FR" sz="4000" dirty="0">
                <a:solidFill>
                  <a:srgbClr val="0070C0"/>
                </a:solidFill>
                <a:latin typeface="+mj-lt"/>
              </a:rPr>
              <a:t>    Stage WEX</a:t>
            </a:r>
          </a:p>
          <a:p>
            <a:r>
              <a:rPr lang="fr-FR" sz="4000" dirty="0">
                <a:solidFill>
                  <a:srgbClr val="0070C0"/>
                </a:solidFill>
                <a:latin typeface="+mj-lt"/>
              </a:rPr>
              <a:t>   (une à deux semaines / une ou deux organisations)</a:t>
            </a:r>
          </a:p>
          <a:p>
            <a:r>
              <a:rPr lang="en-US" sz="4000" b="0" i="0" dirty="0">
                <a:effectLst/>
                <a:latin typeface="+mj-lt"/>
              </a:rPr>
              <a:t>    WEX placement</a:t>
            </a:r>
            <a:endParaRPr lang="en-US" sz="4000" dirty="0">
              <a:latin typeface="+mj-lt"/>
            </a:endParaRPr>
          </a:p>
          <a:p>
            <a:r>
              <a:rPr lang="en-US" sz="4000" b="0" i="0" dirty="0">
                <a:effectLst/>
                <a:latin typeface="+mj-lt"/>
              </a:rPr>
              <a:t>    (one or two weeks / one or two </a:t>
            </a:r>
            <a:r>
              <a:rPr lang="en-US" sz="4000" b="0" i="0" dirty="0" err="1">
                <a:effectLst/>
                <a:latin typeface="+mj-lt"/>
              </a:rPr>
              <a:t>organisations</a:t>
            </a:r>
            <a:r>
              <a:rPr lang="en-US" sz="4000" b="0" i="0" dirty="0">
                <a:effectLst/>
                <a:latin typeface="+mj-lt"/>
              </a:rPr>
              <a:t>)</a:t>
            </a:r>
          </a:p>
          <a:p>
            <a:endParaRPr lang="fr-FR" sz="4000" dirty="0">
              <a:latin typeface="+mj-lt"/>
            </a:endParaRPr>
          </a:p>
          <a:p>
            <a:endParaRPr lang="fr-FR" sz="4000" b="0" i="0" dirty="0">
              <a:solidFill>
                <a:srgbClr val="666666"/>
              </a:solidFill>
              <a:effectLst/>
              <a:latin typeface="+mj-lt"/>
            </a:endParaRPr>
          </a:p>
          <a:p>
            <a:endParaRPr lang="fr-FR" sz="4000" dirty="0">
              <a:solidFill>
                <a:srgbClr val="666666"/>
              </a:solidFill>
              <a:latin typeface="+mj-lt"/>
            </a:endParaRPr>
          </a:p>
          <a:p>
            <a:endParaRPr lang="fr-FR" sz="1800" b="0" i="0" dirty="0">
              <a:solidFill>
                <a:srgbClr val="666666"/>
              </a:solidFill>
              <a:effectLst/>
              <a:latin typeface="+mj-lt"/>
            </a:endParaRPr>
          </a:p>
          <a:p>
            <a:endParaRPr lang="fr-FR" sz="1800" b="0" i="0" dirty="0">
              <a:solidFill>
                <a:srgbClr val="666666"/>
              </a:solidFill>
              <a:effectLst/>
              <a:latin typeface="+mj-lt"/>
            </a:endParaRPr>
          </a:p>
          <a:p>
            <a:endParaRPr lang="fr-FR" dirty="0">
              <a:solidFill>
                <a:srgbClr val="666666"/>
              </a:solidFill>
              <a:latin typeface="+mj-lt"/>
            </a:endParaRPr>
          </a:p>
          <a:p>
            <a:endParaRPr lang="fr-FR" dirty="0">
              <a:solidFill>
                <a:srgbClr val="666666"/>
              </a:solidFill>
              <a:latin typeface="+mj-lt"/>
            </a:endParaRPr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A9B87A80-6E54-2AB0-C532-8CAA9D0B540D}"/>
              </a:ext>
            </a:extLst>
          </p:cNvPr>
          <p:cNvCxnSpPr/>
          <p:nvPr/>
        </p:nvCxnSpPr>
        <p:spPr>
          <a:xfrm>
            <a:off x="703386" y="3226947"/>
            <a:ext cx="10494498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7203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E1E839D1-30FB-9EFD-D186-7EC1CF01BDDB}"/>
              </a:ext>
            </a:extLst>
          </p:cNvPr>
          <p:cNvSpPr txBox="1"/>
          <p:nvPr/>
        </p:nvSpPr>
        <p:spPr>
          <a:xfrm>
            <a:off x="855405" y="1374085"/>
            <a:ext cx="10382865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1" dirty="0">
                <a:solidFill>
                  <a:srgbClr val="0070C0"/>
                </a:solidFill>
                <a:latin typeface="+mj-lt"/>
              </a:rPr>
              <a:t>Fin septembre 2025 </a:t>
            </a:r>
            <a:r>
              <a:rPr lang="fr-FR" sz="4000" b="1" dirty="0">
                <a:latin typeface="+mj-lt"/>
              </a:rPr>
              <a:t>/ End of </a:t>
            </a:r>
            <a:r>
              <a:rPr lang="fr-FR" sz="4000" b="1" dirty="0" err="1">
                <a:latin typeface="+mj-lt"/>
              </a:rPr>
              <a:t>September</a:t>
            </a:r>
            <a:r>
              <a:rPr lang="fr-FR" sz="4000" b="1" dirty="0">
                <a:latin typeface="+mj-lt"/>
              </a:rPr>
              <a:t> 2025</a:t>
            </a:r>
            <a:endParaRPr lang="fr-FR" sz="4000" dirty="0">
              <a:latin typeface="+mj-lt"/>
            </a:endParaRPr>
          </a:p>
          <a:p>
            <a:endParaRPr lang="fr-FR" sz="4000" dirty="0">
              <a:latin typeface="+mj-lt"/>
            </a:endParaRPr>
          </a:p>
          <a:p>
            <a:r>
              <a:rPr lang="fr-FR" sz="4000" dirty="0">
                <a:solidFill>
                  <a:srgbClr val="0070C0"/>
                </a:solidFill>
                <a:latin typeface="+mj-lt"/>
              </a:rPr>
              <a:t>Remise un rapport de stage et d’une grille d’évaluation sur Teams « WEX 2025 ».</a:t>
            </a:r>
          </a:p>
          <a:p>
            <a:endParaRPr lang="fr-FR" sz="2400" dirty="0">
              <a:solidFill>
                <a:srgbClr val="0070C0"/>
              </a:solidFill>
              <a:latin typeface="+mj-lt"/>
            </a:endParaRPr>
          </a:p>
          <a:p>
            <a:r>
              <a:rPr lang="en-US" sz="4000" dirty="0">
                <a:latin typeface="+mj-lt"/>
              </a:rPr>
              <a:t>WEX reports and evaluation grids to be uploaded on Teams “WEX 2025”.</a:t>
            </a:r>
          </a:p>
          <a:p>
            <a:endParaRPr lang="fr-FR" sz="1800" b="0" i="0" dirty="0">
              <a:solidFill>
                <a:srgbClr val="666666"/>
              </a:solidFill>
              <a:effectLst/>
              <a:latin typeface="+mj-lt"/>
            </a:endParaRPr>
          </a:p>
          <a:p>
            <a:endParaRPr lang="fr-FR" dirty="0">
              <a:solidFill>
                <a:srgbClr val="666666"/>
              </a:solidFill>
              <a:latin typeface="+mj-lt"/>
            </a:endParaRPr>
          </a:p>
          <a:p>
            <a:endParaRPr lang="fr-FR" dirty="0">
              <a:solidFill>
                <a:srgbClr val="666666"/>
              </a:solidFill>
              <a:latin typeface="+mj-lt"/>
            </a:endParaRP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3F242423-E8F4-8D96-D207-0EADE2618D46}"/>
              </a:ext>
            </a:extLst>
          </p:cNvPr>
          <p:cNvCxnSpPr/>
          <p:nvPr/>
        </p:nvCxnSpPr>
        <p:spPr>
          <a:xfrm>
            <a:off x="703386" y="2332208"/>
            <a:ext cx="10494498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7059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E1E839D1-30FB-9EFD-D186-7EC1CF01BDDB}"/>
              </a:ext>
            </a:extLst>
          </p:cNvPr>
          <p:cNvSpPr txBox="1"/>
          <p:nvPr/>
        </p:nvSpPr>
        <p:spPr>
          <a:xfrm>
            <a:off x="855405" y="2141003"/>
            <a:ext cx="10382865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4000" b="1" dirty="0">
                <a:solidFill>
                  <a:srgbClr val="0070C0"/>
                </a:solidFill>
                <a:latin typeface="+mj-lt"/>
              </a:rPr>
              <a:t>Novembre 2025 </a:t>
            </a:r>
            <a:r>
              <a:rPr lang="fr-FR" sz="4000" b="1" dirty="0">
                <a:latin typeface="+mj-lt"/>
              </a:rPr>
              <a:t>/ </a:t>
            </a:r>
            <a:r>
              <a:rPr lang="fr-FR" sz="4000" b="1" dirty="0" err="1">
                <a:latin typeface="+mj-lt"/>
              </a:rPr>
              <a:t>November</a:t>
            </a:r>
            <a:r>
              <a:rPr lang="fr-FR" sz="4000" b="1" dirty="0">
                <a:latin typeface="+mj-lt"/>
              </a:rPr>
              <a:t> 2025</a:t>
            </a:r>
          </a:p>
          <a:p>
            <a:endParaRPr lang="fr-FR" sz="4000" b="1" dirty="0">
              <a:latin typeface="+mj-lt"/>
            </a:endParaRPr>
          </a:p>
          <a:p>
            <a:pPr algn="ctr"/>
            <a:r>
              <a:rPr lang="fr-FR" sz="4000" dirty="0">
                <a:solidFill>
                  <a:srgbClr val="0070C0"/>
                </a:solidFill>
                <a:latin typeface="+mj-lt"/>
              </a:rPr>
              <a:t>Remise d’un badge digital</a:t>
            </a:r>
          </a:p>
          <a:p>
            <a:pPr algn="ctr"/>
            <a:r>
              <a:rPr lang="fr-FR" sz="4000" dirty="0" err="1">
                <a:latin typeface="+mj-lt"/>
              </a:rPr>
              <a:t>Presentation</a:t>
            </a:r>
            <a:r>
              <a:rPr lang="fr-FR" sz="4000" dirty="0">
                <a:latin typeface="+mj-lt"/>
              </a:rPr>
              <a:t> of WEX digital badge</a:t>
            </a:r>
            <a:endParaRPr lang="fr-FR" sz="1800" b="0" i="0" dirty="0">
              <a:solidFill>
                <a:srgbClr val="666666"/>
              </a:solidFill>
              <a:effectLst/>
              <a:latin typeface="+mj-lt"/>
            </a:endParaRPr>
          </a:p>
          <a:p>
            <a:endParaRPr lang="fr-FR" sz="1800" b="0" i="0" dirty="0">
              <a:solidFill>
                <a:srgbClr val="666666"/>
              </a:solidFill>
              <a:effectLst/>
              <a:latin typeface="+mj-lt"/>
            </a:endParaRPr>
          </a:p>
          <a:p>
            <a:endParaRPr lang="fr-FR" dirty="0">
              <a:solidFill>
                <a:srgbClr val="666666"/>
              </a:solidFill>
              <a:latin typeface="+mj-lt"/>
            </a:endParaRPr>
          </a:p>
          <a:p>
            <a:endParaRPr lang="fr-FR" dirty="0">
              <a:solidFill>
                <a:srgbClr val="666666"/>
              </a:solidFill>
              <a:latin typeface="+mj-lt"/>
            </a:endParaRPr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68E248B7-105D-BF88-EF8B-04C935DCEC96}"/>
              </a:ext>
            </a:extLst>
          </p:cNvPr>
          <p:cNvCxnSpPr/>
          <p:nvPr/>
        </p:nvCxnSpPr>
        <p:spPr>
          <a:xfrm>
            <a:off x="703386" y="3118791"/>
            <a:ext cx="10494498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5777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748EF9-D7CD-48D3-B697-94630C64920E}"/>
              </a:ext>
            </a:extLst>
          </p:cNvPr>
          <p:cNvSpPr/>
          <p:nvPr/>
        </p:nvSpPr>
        <p:spPr>
          <a:xfrm>
            <a:off x="790865" y="2882970"/>
            <a:ext cx="10441745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BE" sz="3600" b="1" dirty="0">
                <a:solidFill>
                  <a:srgbClr val="C00000"/>
                </a:solidFill>
              </a:rPr>
              <a:t>Sur le site de l’Ecole / On the </a:t>
            </a:r>
            <a:r>
              <a:rPr lang="fr-BE" sz="3600" b="1" dirty="0" err="1">
                <a:solidFill>
                  <a:srgbClr val="C00000"/>
                </a:solidFill>
              </a:rPr>
              <a:t>school</a:t>
            </a:r>
            <a:r>
              <a:rPr lang="fr-BE" sz="3600" b="1" dirty="0">
                <a:solidFill>
                  <a:srgbClr val="C00000"/>
                </a:solidFill>
              </a:rPr>
              <a:t> </a:t>
            </a:r>
            <a:r>
              <a:rPr lang="fr-BE" sz="3600" b="1" dirty="0" err="1">
                <a:solidFill>
                  <a:srgbClr val="C00000"/>
                </a:solidFill>
              </a:rPr>
              <a:t>website</a:t>
            </a:r>
            <a:endParaRPr lang="fr-BE" sz="3600" b="1" dirty="0">
              <a:solidFill>
                <a:srgbClr val="C00000"/>
              </a:solidFill>
            </a:endParaRPr>
          </a:p>
          <a:p>
            <a:pPr algn="ctr"/>
            <a:endParaRPr lang="fr-BE" sz="3600" dirty="0">
              <a:solidFill>
                <a:schemeClr val="tx2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fr-BE" sz="3600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https://www.eeb3.eu/fr/stages-work-experience/</a:t>
            </a:r>
            <a:endParaRPr lang="fr-BE" sz="3600" dirty="0">
              <a:solidFill>
                <a:schemeClr val="tx2"/>
              </a:solidFill>
            </a:endParaRPr>
          </a:p>
          <a:p>
            <a:pPr algn="ctr"/>
            <a:r>
              <a:rPr lang="fr-BE" sz="3600" dirty="0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https://www.eeb3.eu/en/work-placement/</a:t>
            </a:r>
            <a:endParaRPr lang="fr-BE" sz="36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pPr algn="ctr"/>
            <a:endParaRPr lang="fr-BE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950154" y="678677"/>
            <a:ext cx="9132949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4000" b="1" dirty="0">
                <a:solidFill>
                  <a:srgbClr val="C00000"/>
                </a:solidFill>
              </a:rPr>
              <a:t>Où trouver les informations sur le WEX ?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Where to find information about WEX?</a:t>
            </a:r>
            <a:endParaRPr lang="fr-BE" sz="4000" b="1" dirty="0">
              <a:solidFill>
                <a:srgbClr val="C00000"/>
              </a:solidFill>
            </a:endParaRPr>
          </a:p>
          <a:p>
            <a:endParaRPr lang="fr-BE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604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D9D7E-1344-47EB-B4A1-03D2795AA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770304"/>
          </a:xfrm>
        </p:spPr>
        <p:txBody>
          <a:bodyPr>
            <a:normAutofit fontScale="90000"/>
          </a:bodyPr>
          <a:lstStyle/>
          <a:p>
            <a:r>
              <a:rPr lang="fr-BE" sz="4400" b="1" dirty="0">
                <a:solidFill>
                  <a:srgbClr val="C00000"/>
                </a:solidFill>
              </a:rPr>
              <a:t>Dans les documents officiels</a:t>
            </a:r>
            <a:br>
              <a:rPr lang="fr-BE" sz="4400" b="1" dirty="0">
                <a:solidFill>
                  <a:srgbClr val="C00000"/>
                </a:solidFill>
              </a:rPr>
            </a:br>
            <a:r>
              <a:rPr lang="fr-BE" sz="4400" b="1" dirty="0">
                <a:solidFill>
                  <a:srgbClr val="C00000"/>
                </a:solidFill>
              </a:rPr>
              <a:t>In the official communication</a:t>
            </a:r>
            <a:br>
              <a:rPr lang="fr-BE" sz="4400" b="1" dirty="0">
                <a:solidFill>
                  <a:srgbClr val="C00000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E3210-6A19-43EF-AB31-511625F4D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2" y="3212715"/>
            <a:ext cx="11139053" cy="3318936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https://www.eursc.eu/BasicTexts/2024-01-D-33-de-2.1.pdf</a:t>
            </a:r>
            <a:endParaRPr lang="en-US" sz="3600" dirty="0">
              <a:solidFill>
                <a:schemeClr val="tx2"/>
              </a:solidFill>
            </a:endParaRPr>
          </a:p>
          <a:p>
            <a:r>
              <a:rPr lang="en-US" sz="3600" dirty="0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https://www.eursc.eu/BasicTexts/2024-01-D-33-en-2.1.pdf</a:t>
            </a:r>
            <a:endParaRPr lang="en-US" sz="3600" dirty="0">
              <a:solidFill>
                <a:schemeClr val="tx2"/>
              </a:solidFill>
            </a:endParaRPr>
          </a:p>
          <a:p>
            <a:r>
              <a:rPr lang="en-US" sz="3600" dirty="0">
                <a:solidFill>
                  <a:schemeClr val="tx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https://www.eursc.eu/BasicTexts/2024-01-D-33-fr-2.1.pdf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30440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748EF9-D7CD-48D3-B697-94630C64920E}"/>
              </a:ext>
            </a:extLst>
          </p:cNvPr>
          <p:cNvSpPr/>
          <p:nvPr/>
        </p:nvSpPr>
        <p:spPr>
          <a:xfrm>
            <a:off x="527539" y="2699571"/>
            <a:ext cx="1117502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BE" sz="3600" b="1" dirty="0"/>
              <a:t>Catherine Hodara-</a:t>
            </a:r>
            <a:r>
              <a:rPr lang="fr-BE" sz="3600" b="1" dirty="0" err="1"/>
              <a:t>Micolier</a:t>
            </a:r>
            <a:endParaRPr lang="fr-BE" sz="3600" b="1" dirty="0"/>
          </a:p>
          <a:p>
            <a:pPr algn="ctr"/>
            <a:r>
              <a:rPr lang="fr-BE" sz="3600" dirty="0"/>
              <a:t>Salle C213 (avec boîte à lettres)</a:t>
            </a:r>
          </a:p>
          <a:p>
            <a:pPr algn="ctr"/>
            <a:r>
              <a:rPr lang="fr-BE" sz="3600" b="1" dirty="0"/>
              <a:t>Catherine Kohler</a:t>
            </a:r>
          </a:p>
          <a:p>
            <a:pPr algn="ctr"/>
            <a:r>
              <a:rPr lang="fr-BE" sz="3600" dirty="0"/>
              <a:t>Salle C208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43897" y="761653"/>
            <a:ext cx="105401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400" dirty="0">
                <a:solidFill>
                  <a:srgbClr val="C00000"/>
                </a:solidFill>
              </a:rPr>
              <a:t>Les coordinateurs /</a:t>
            </a:r>
            <a:r>
              <a:rPr lang="fr-BE" sz="4400" dirty="0" err="1">
                <a:solidFill>
                  <a:srgbClr val="C00000"/>
                </a:solidFill>
              </a:rPr>
              <a:t>trices</a:t>
            </a:r>
            <a:r>
              <a:rPr lang="fr-BE" sz="4400" dirty="0">
                <a:solidFill>
                  <a:srgbClr val="C00000"/>
                </a:solidFill>
              </a:rPr>
              <a:t> du programme WEX</a:t>
            </a:r>
          </a:p>
          <a:p>
            <a:pPr algn="ctr"/>
            <a:r>
              <a:rPr lang="fr-BE" sz="4400" dirty="0">
                <a:solidFill>
                  <a:srgbClr val="C00000"/>
                </a:solidFill>
              </a:rPr>
              <a:t>The WEX programme </a:t>
            </a:r>
            <a:r>
              <a:rPr lang="fr-BE" sz="4400" dirty="0" err="1">
                <a:solidFill>
                  <a:srgbClr val="C00000"/>
                </a:solidFill>
              </a:rPr>
              <a:t>coordinators</a:t>
            </a:r>
            <a:endParaRPr lang="fr-BE" sz="4400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27413" y="5135469"/>
            <a:ext cx="65770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sz="3200" dirty="0"/>
              <a:t>IXL-WORK-EXPERIENCE@eursc.eu</a:t>
            </a:r>
          </a:p>
        </p:txBody>
      </p:sp>
    </p:spTree>
    <p:extLst>
      <p:ext uri="{BB962C8B-B14F-4D97-AF65-F5344CB8AC3E}">
        <p14:creationId xmlns:p14="http://schemas.microsoft.com/office/powerpoint/2010/main" val="1410221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B08DBDF9-5D5B-43F9-AF2A-9C10DF366C0A}"/>
              </a:ext>
            </a:extLst>
          </p:cNvPr>
          <p:cNvSpPr txBox="1">
            <a:spLocks/>
          </p:cNvSpPr>
          <p:nvPr/>
        </p:nvSpPr>
        <p:spPr>
          <a:xfrm>
            <a:off x="563227" y="1052058"/>
            <a:ext cx="11014484" cy="4908867"/>
          </a:xfrm>
          <a:prstGeom prst="rect">
            <a:avLst/>
          </a:prstGeom>
        </p:spPr>
        <p:txBody>
          <a:bodyPr rtlCol="0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4300" dirty="0">
                <a:solidFill>
                  <a:srgbClr val="0070C0"/>
                </a:solidFill>
              </a:rPr>
              <a:t>Un programme « Stages en entreprise pour les élèves des Ecoles européennes » existe depuis 2004 mais il n’a été mis en place que très progressivement.</a:t>
            </a:r>
          </a:p>
          <a:p>
            <a:endParaRPr lang="fr-FR" sz="4300" dirty="0"/>
          </a:p>
          <a:p>
            <a:r>
              <a:rPr lang="en-US" sz="4300" dirty="0">
                <a:solidFill>
                  <a:schemeClr val="tx1"/>
                </a:solidFill>
              </a:rPr>
              <a:t>An “Work experience for pupils of the European Schools" </a:t>
            </a:r>
            <a:r>
              <a:rPr lang="en-US" sz="4300" dirty="0" err="1">
                <a:solidFill>
                  <a:schemeClr val="tx1"/>
                </a:solidFill>
              </a:rPr>
              <a:t>programme</a:t>
            </a:r>
            <a:r>
              <a:rPr lang="en-US" sz="4300" dirty="0">
                <a:solidFill>
                  <a:schemeClr val="tx1"/>
                </a:solidFill>
              </a:rPr>
              <a:t> has existed since 2004 but has only been implemented very gradually.</a:t>
            </a:r>
            <a:endParaRPr lang="fr-FR" sz="4300" dirty="0">
              <a:solidFill>
                <a:schemeClr val="tx1"/>
              </a:solidFill>
            </a:endParaRPr>
          </a:p>
          <a:p>
            <a:endParaRPr lang="fr-FR" u="sng" dirty="0">
              <a:solidFill>
                <a:srgbClr val="C00000"/>
              </a:solidFill>
            </a:endParaRPr>
          </a:p>
          <a:p>
            <a:endParaRPr lang="fr-FR" u="sng" dirty="0">
              <a:solidFill>
                <a:srgbClr val="C00000"/>
              </a:solidFill>
            </a:endParaRPr>
          </a:p>
          <a:p>
            <a:endParaRPr lang="fr-FR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320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C7B6EB5-42D5-452A-B6A3-48EAF6981F7E}"/>
              </a:ext>
            </a:extLst>
          </p:cNvPr>
          <p:cNvSpPr txBox="1"/>
          <p:nvPr/>
        </p:nvSpPr>
        <p:spPr>
          <a:xfrm>
            <a:off x="225083" y="689308"/>
            <a:ext cx="11507373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4000" b="1" dirty="0">
                <a:solidFill>
                  <a:srgbClr val="C00000"/>
                </a:solidFill>
              </a:rPr>
              <a:t>Une expérience professionnelle, pourquoi ?</a:t>
            </a:r>
          </a:p>
          <a:p>
            <a:pPr algn="ctr">
              <a:lnSpc>
                <a:spcPct val="80000"/>
              </a:lnSpc>
            </a:pPr>
            <a:r>
              <a:rPr kumimoji="0" lang="fr-FR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Why</a:t>
            </a: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</a:t>
            </a:r>
            <a:r>
              <a:rPr kumimoji="0" lang="fr-FR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work</a:t>
            </a: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</a:t>
            </a:r>
            <a:r>
              <a:rPr kumimoji="0" lang="fr-FR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experience</a:t>
            </a: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?</a:t>
            </a:r>
            <a:endParaRPr kumimoji="0" lang="fr-BE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algn="ctr"/>
            <a:endParaRPr lang="fr-FR" sz="4400" dirty="0">
              <a:solidFill>
                <a:srgbClr val="C00000"/>
              </a:solidFill>
            </a:endParaRPr>
          </a:p>
          <a:p>
            <a:pPr algn="ctr"/>
            <a:endParaRPr lang="fr-BE" sz="4400" dirty="0">
              <a:solidFill>
                <a:srgbClr val="C00000"/>
              </a:solidFill>
            </a:endParaRP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C2C86579-DE0C-489A-9797-2E5469DA6403}"/>
              </a:ext>
            </a:extLst>
          </p:cNvPr>
          <p:cNvCxnSpPr/>
          <p:nvPr/>
        </p:nvCxnSpPr>
        <p:spPr>
          <a:xfrm>
            <a:off x="703386" y="1879924"/>
            <a:ext cx="10494498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3F90DF4E-514D-48DA-9223-7DCC447F6020}"/>
              </a:ext>
            </a:extLst>
          </p:cNvPr>
          <p:cNvSpPr txBox="1"/>
          <p:nvPr/>
        </p:nvSpPr>
        <p:spPr>
          <a:xfrm>
            <a:off x="703386" y="2011684"/>
            <a:ext cx="12482735" cy="544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fr-FR" sz="4000" dirty="0">
                <a:solidFill>
                  <a:srgbClr val="0070C0"/>
                </a:solidFill>
              </a:rPr>
              <a:t>1.  Réfléchir à un projet professionnel.</a:t>
            </a:r>
          </a:p>
          <a:p>
            <a:pPr>
              <a:lnSpc>
                <a:spcPct val="80000"/>
              </a:lnSpc>
            </a:pPr>
            <a:r>
              <a:rPr lang="fr-FR" sz="4000" dirty="0"/>
              <a:t>	 </a:t>
            </a:r>
            <a:r>
              <a:rPr lang="en-US" sz="4000" dirty="0"/>
              <a:t>Reflect on a career path.</a:t>
            </a:r>
          </a:p>
          <a:p>
            <a:pPr>
              <a:lnSpc>
                <a:spcPct val="80000"/>
              </a:lnSpc>
            </a:pPr>
            <a:endParaRPr lang="fr-FR" sz="2000" dirty="0"/>
          </a:p>
          <a:p>
            <a:pPr>
              <a:lnSpc>
                <a:spcPct val="80000"/>
              </a:lnSpc>
            </a:pPr>
            <a:r>
              <a:rPr lang="fr-FR" sz="4000" dirty="0">
                <a:solidFill>
                  <a:srgbClr val="0070C0"/>
                </a:solidFill>
              </a:rPr>
              <a:t>2.  Découvrir une profession.</a:t>
            </a:r>
          </a:p>
          <a:p>
            <a:pPr>
              <a:lnSpc>
                <a:spcPct val="80000"/>
              </a:lnSpc>
            </a:pPr>
            <a:r>
              <a:rPr lang="fr-FR" sz="4000" dirty="0"/>
              <a:t>     Discover a profession.</a:t>
            </a:r>
          </a:p>
          <a:p>
            <a:pPr>
              <a:lnSpc>
                <a:spcPct val="80000"/>
              </a:lnSpc>
            </a:pPr>
            <a:endParaRPr lang="fr-FR" sz="2800" dirty="0"/>
          </a:p>
          <a:p>
            <a:pPr>
              <a:lnSpc>
                <a:spcPct val="80000"/>
              </a:lnSpc>
            </a:pPr>
            <a:r>
              <a:rPr lang="fr-FR" sz="4000" dirty="0">
                <a:solidFill>
                  <a:srgbClr val="0070C0"/>
                </a:solidFill>
              </a:rPr>
              <a:t>3.  Valoriser une expérience professionnelle dans un</a:t>
            </a:r>
          </a:p>
          <a:p>
            <a:pPr>
              <a:lnSpc>
                <a:spcPct val="80000"/>
              </a:lnSpc>
            </a:pPr>
            <a:r>
              <a:rPr lang="fr-FR" sz="4000" dirty="0">
                <a:solidFill>
                  <a:srgbClr val="0070C0"/>
                </a:solidFill>
              </a:rPr>
              <a:t>     Curriculum Vitae.</a:t>
            </a:r>
          </a:p>
          <a:p>
            <a:pPr>
              <a:lnSpc>
                <a:spcPct val="80000"/>
              </a:lnSpc>
            </a:pPr>
            <a:r>
              <a:rPr lang="fr-FR" sz="4000" dirty="0"/>
              <a:t>   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Enrich a Curriculum Vitae with a work experience.</a:t>
            </a:r>
            <a:endParaRPr lang="fr-FR" sz="4000" dirty="0"/>
          </a:p>
          <a:p>
            <a:pPr marL="742950" indent="-742950">
              <a:lnSpc>
                <a:spcPct val="80000"/>
              </a:lnSpc>
              <a:buAutoNum type="arabicPeriod"/>
            </a:pPr>
            <a:endParaRPr lang="fr-FR" sz="4400" dirty="0"/>
          </a:p>
          <a:p>
            <a:pPr marL="742950" indent="-742950">
              <a:lnSpc>
                <a:spcPct val="80000"/>
              </a:lnSpc>
              <a:buAutoNum type="arabicPeriod"/>
            </a:pPr>
            <a:endParaRPr lang="fr-FR" sz="4400" dirty="0"/>
          </a:p>
          <a:p>
            <a:pPr marL="342900" indent="-342900">
              <a:lnSpc>
                <a:spcPct val="80000"/>
              </a:lnSpc>
              <a:buAutoNum type="arabicParenR"/>
            </a:pPr>
            <a:r>
              <a:rPr lang="fr-BE" dirty="0"/>
              <a:t>===</a:t>
            </a:r>
          </a:p>
        </p:txBody>
      </p:sp>
    </p:spTree>
    <p:extLst>
      <p:ext uri="{BB962C8B-B14F-4D97-AF65-F5344CB8AC3E}">
        <p14:creationId xmlns:p14="http://schemas.microsoft.com/office/powerpoint/2010/main" val="372130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C7B6EB5-42D5-452A-B6A3-48EAF6981F7E}"/>
              </a:ext>
            </a:extLst>
          </p:cNvPr>
          <p:cNvSpPr txBox="1"/>
          <p:nvPr/>
        </p:nvSpPr>
        <p:spPr>
          <a:xfrm>
            <a:off x="225083" y="689308"/>
            <a:ext cx="11507373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4000" b="1" dirty="0">
                <a:solidFill>
                  <a:srgbClr val="C00000"/>
                </a:solidFill>
              </a:rPr>
              <a:t>De nouvelles compétences</a:t>
            </a:r>
          </a:p>
          <a:p>
            <a:pPr algn="ctr">
              <a:lnSpc>
                <a:spcPct val="80000"/>
              </a:lnSpc>
            </a:pPr>
            <a:r>
              <a:rPr kumimoji="0" lang="fr-BE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New </a:t>
            </a:r>
            <a:r>
              <a:rPr kumimoji="0" lang="fr-BE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skills</a:t>
            </a:r>
            <a:endParaRPr kumimoji="0" lang="fr-BE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algn="ctr"/>
            <a:endParaRPr lang="fr-FR" sz="4400" dirty="0">
              <a:solidFill>
                <a:srgbClr val="C00000"/>
              </a:solidFill>
            </a:endParaRPr>
          </a:p>
          <a:p>
            <a:pPr algn="ctr"/>
            <a:endParaRPr lang="fr-BE" sz="4400" dirty="0">
              <a:solidFill>
                <a:srgbClr val="C00000"/>
              </a:solidFill>
            </a:endParaRP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C2C86579-DE0C-489A-9797-2E5469DA6403}"/>
              </a:ext>
            </a:extLst>
          </p:cNvPr>
          <p:cNvCxnSpPr/>
          <p:nvPr/>
        </p:nvCxnSpPr>
        <p:spPr>
          <a:xfrm>
            <a:off x="703386" y="1879924"/>
            <a:ext cx="10494498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3F90DF4E-514D-48DA-9223-7DCC447F6020}"/>
              </a:ext>
            </a:extLst>
          </p:cNvPr>
          <p:cNvSpPr txBox="1"/>
          <p:nvPr/>
        </p:nvSpPr>
        <p:spPr>
          <a:xfrm>
            <a:off x="703386" y="1893700"/>
            <a:ext cx="10918343" cy="5570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fr-FR" sz="3600" dirty="0">
                <a:solidFill>
                  <a:srgbClr val="0070C0"/>
                </a:solidFill>
              </a:rPr>
              <a:t>1.  Rechercher un stage.</a:t>
            </a:r>
          </a:p>
          <a:p>
            <a:pPr>
              <a:lnSpc>
                <a:spcPct val="80000"/>
              </a:lnSpc>
            </a:pPr>
            <a:r>
              <a:rPr lang="fr-FR" sz="3600" dirty="0"/>
              <a:t>     </a:t>
            </a:r>
            <a:r>
              <a:rPr lang="fr-FR" sz="3600" dirty="0" err="1"/>
              <a:t>Find</a:t>
            </a:r>
            <a:r>
              <a:rPr lang="fr-FR" sz="3600" dirty="0"/>
              <a:t> a </a:t>
            </a:r>
            <a:r>
              <a:rPr lang="fr-FR" sz="3600" dirty="0" err="1"/>
              <a:t>work</a:t>
            </a:r>
            <a:r>
              <a:rPr lang="fr-FR" sz="3600" dirty="0"/>
              <a:t> placement</a:t>
            </a:r>
          </a:p>
          <a:p>
            <a:pPr>
              <a:lnSpc>
                <a:spcPct val="80000"/>
              </a:lnSpc>
            </a:pPr>
            <a:r>
              <a:rPr lang="fr-FR" sz="3600" dirty="0">
                <a:solidFill>
                  <a:srgbClr val="0070C0"/>
                </a:solidFill>
              </a:rPr>
              <a:t>2.  </a:t>
            </a:r>
            <a:r>
              <a:rPr lang="en-US" sz="3600" dirty="0">
                <a:solidFill>
                  <a:srgbClr val="0070C0"/>
                </a:solidFill>
              </a:rPr>
              <a:t>Write a job application and CV. </a:t>
            </a:r>
            <a:endParaRPr lang="fr-FR" sz="3600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fr-FR" sz="3600" dirty="0"/>
              <a:t>     </a:t>
            </a:r>
            <a:r>
              <a:rPr lang="en-US" sz="3600" dirty="0"/>
              <a:t>Write a job application and CV.</a:t>
            </a:r>
          </a:p>
          <a:p>
            <a:pPr>
              <a:lnSpc>
                <a:spcPct val="80000"/>
              </a:lnSpc>
            </a:pPr>
            <a:r>
              <a:rPr lang="fr-FR" sz="3600" dirty="0">
                <a:solidFill>
                  <a:srgbClr val="0070C0"/>
                </a:solidFill>
              </a:rPr>
              <a:t>3.  S'adapter à un environnement professionnel. </a:t>
            </a:r>
          </a:p>
          <a:p>
            <a:pPr>
              <a:lnSpc>
                <a:spcPct val="80000"/>
              </a:lnSpc>
            </a:pPr>
            <a:r>
              <a:rPr lang="fr-FR" sz="3600" dirty="0"/>
              <a:t>     </a:t>
            </a:r>
            <a:r>
              <a:rPr lang="en-US" sz="3600" dirty="0"/>
              <a:t>Adapt to a new professional environment.</a:t>
            </a:r>
          </a:p>
          <a:p>
            <a:pPr>
              <a:lnSpc>
                <a:spcPct val="80000"/>
              </a:lnSpc>
            </a:pPr>
            <a:r>
              <a:rPr lang="fr-FR" sz="3600" dirty="0">
                <a:solidFill>
                  <a:srgbClr val="0070C0"/>
                </a:solidFill>
              </a:rPr>
              <a:t>4.  S’insérer dans un groupe de travail.</a:t>
            </a:r>
          </a:p>
          <a:p>
            <a:pPr>
              <a:lnSpc>
                <a:spcPct val="80000"/>
              </a:lnSpc>
            </a:pPr>
            <a:r>
              <a:rPr lang="fr-FR" sz="3600" dirty="0"/>
              <a:t>     </a:t>
            </a:r>
            <a:r>
              <a:rPr lang="en-US" sz="3600" dirty="0"/>
              <a:t>Be part of a working group.</a:t>
            </a:r>
          </a:p>
          <a:p>
            <a:pPr>
              <a:lnSpc>
                <a:spcPct val="80000"/>
              </a:lnSpc>
            </a:pPr>
            <a:r>
              <a:rPr lang="en-US" sz="3600" dirty="0">
                <a:solidFill>
                  <a:srgbClr val="0070C0"/>
                </a:solidFill>
              </a:rPr>
              <a:t>5.  </a:t>
            </a:r>
            <a:r>
              <a:rPr lang="en-US" sz="3600" dirty="0" err="1">
                <a:solidFill>
                  <a:srgbClr val="0070C0"/>
                </a:solidFill>
              </a:rPr>
              <a:t>Rédiger</a:t>
            </a:r>
            <a:r>
              <a:rPr lang="en-US" sz="3600" dirty="0">
                <a:solidFill>
                  <a:srgbClr val="0070C0"/>
                </a:solidFill>
              </a:rPr>
              <a:t> un rapport de stage.</a:t>
            </a:r>
            <a:endParaRPr lang="en-US" sz="3600" dirty="0"/>
          </a:p>
          <a:p>
            <a:pPr>
              <a:lnSpc>
                <a:spcPct val="80000"/>
              </a:lnSpc>
            </a:pPr>
            <a:r>
              <a:rPr lang="en-US" sz="3600" dirty="0"/>
              <a:t>     Write a work placement report.</a:t>
            </a:r>
          </a:p>
          <a:p>
            <a:pPr>
              <a:lnSpc>
                <a:spcPct val="80000"/>
              </a:lnSpc>
            </a:pPr>
            <a:endParaRPr lang="en-US" sz="3600" dirty="0"/>
          </a:p>
          <a:p>
            <a:pPr marL="742950" indent="-742950">
              <a:lnSpc>
                <a:spcPct val="80000"/>
              </a:lnSpc>
              <a:buAutoNum type="arabicPeriod"/>
            </a:pPr>
            <a:endParaRPr lang="fr-FR" sz="2400" dirty="0"/>
          </a:p>
          <a:p>
            <a:pPr>
              <a:lnSpc>
                <a:spcPct val="80000"/>
              </a:lnSpc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16845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C7B6EB5-42D5-452A-B6A3-48EAF6981F7E}"/>
              </a:ext>
            </a:extLst>
          </p:cNvPr>
          <p:cNvSpPr txBox="1"/>
          <p:nvPr/>
        </p:nvSpPr>
        <p:spPr>
          <a:xfrm>
            <a:off x="436098" y="576764"/>
            <a:ext cx="11197884" cy="5864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Qui est concerné ?  / </a:t>
            </a:r>
            <a:r>
              <a:rPr kumimoji="0" lang="fr-BE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Who</a:t>
            </a:r>
            <a:r>
              <a:rPr kumimoji="0" lang="fr-BE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</a:t>
            </a:r>
            <a:r>
              <a:rPr kumimoji="0" lang="fr-BE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is</a:t>
            </a:r>
            <a:r>
              <a:rPr kumimoji="0" lang="fr-BE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</a:t>
            </a:r>
            <a:r>
              <a:rPr kumimoji="0" lang="fr-BE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involved</a:t>
            </a:r>
            <a:r>
              <a:rPr kumimoji="0" lang="fr-BE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?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En priorité les élèves de S.5  mais aussi les élèves de S.6 et de S.7 qui n'ont pas pu faire de stage en S.5 ou qui ont l'opportunité de faire un 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2ème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 stage.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Priority is given to S.5 students. S.6 and S.7 students who were unable to participate in S.5 or who wish to do a second placement are also welcome.</a:t>
            </a:r>
            <a:endParaRPr kumimoji="0" lang="fr-BE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C2C86579-DE0C-489A-9797-2E5469DA6403}"/>
              </a:ext>
            </a:extLst>
          </p:cNvPr>
          <p:cNvCxnSpPr/>
          <p:nvPr/>
        </p:nvCxnSpPr>
        <p:spPr>
          <a:xfrm>
            <a:off x="759661" y="1345359"/>
            <a:ext cx="10494498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2172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B08DBDF9-5D5B-43F9-AF2A-9C10DF366C0A}"/>
              </a:ext>
            </a:extLst>
          </p:cNvPr>
          <p:cNvSpPr txBox="1">
            <a:spLocks/>
          </p:cNvSpPr>
          <p:nvPr/>
        </p:nvSpPr>
        <p:spPr>
          <a:xfrm>
            <a:off x="563227" y="1055075"/>
            <a:ext cx="11014484" cy="5008096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Cette expérience en entreprise n’est pas obligatoire à EEB3 mais elle est fortement recommandée et intéresse de plus en plus d’élèves depuis sa mise en place en 2017.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800" b="0" i="0" u="none" strike="noStrike" kern="1200" cap="none" spc="0" normalizeH="0" baseline="0" noProof="0" dirty="0">
              <a:ln w="3175" cmpd="sng"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Garamond" panose="02020404030301010803"/>
              <a:ea typeface="+mj-ea"/>
              <a:cs typeface="+mj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This work experience is not yet compulsory at EEB3 but is highly recommended, and more and more students </a:t>
            </a:r>
            <a:r>
              <a:rPr lang="en-US" sz="4800" dirty="0">
                <a:solidFill>
                  <a:prstClr val="black"/>
                </a:solidFill>
                <a:latin typeface="Garamond" panose="02020404030301010803"/>
              </a:rPr>
              <a:t>have participated </a:t>
            </a:r>
            <a:r>
              <a:rPr kumimoji="0" lang="en-US" sz="4800" b="0" i="0" u="none" strike="noStrike" kern="1200" cap="none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since it was set up in 2017.</a:t>
            </a:r>
            <a:endParaRPr kumimoji="0" lang="en-US" sz="4800" b="0" i="0" u="sng" strike="noStrike" kern="1200" cap="none" spc="0" normalizeH="0" baseline="0" noProof="0" dirty="0">
              <a:ln w="3175" cmpd="sng"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j-ea"/>
              <a:cs typeface="+mj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400" b="0" i="0" u="sng" strike="noStrike" kern="1200" cap="none" spc="0" normalizeH="0" baseline="0" noProof="0" dirty="0">
              <a:ln w="3175" cmpd="sng">
                <a:noFill/>
              </a:ln>
              <a:solidFill>
                <a:srgbClr val="C00000"/>
              </a:solidFill>
              <a:effectLst/>
              <a:uLnTx/>
              <a:uFillTx/>
              <a:latin typeface="Garamond" panose="02020404030301010803"/>
              <a:ea typeface="+mj-ea"/>
              <a:cs typeface="+mj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400" b="0" i="0" u="sng" strike="noStrike" kern="1200" cap="none" spc="0" normalizeH="0" baseline="0" noProof="0" dirty="0">
              <a:ln w="3175" cmpd="sng">
                <a:noFill/>
              </a:ln>
              <a:solidFill>
                <a:srgbClr val="C00000"/>
              </a:solidFill>
              <a:effectLst/>
              <a:uLnTx/>
              <a:uFillTx/>
              <a:latin typeface="Garamond" panose="02020404030301010803"/>
              <a:ea typeface="+mj-ea"/>
              <a:cs typeface="+mj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400" b="0" i="0" u="sng" strike="noStrike" kern="1200" cap="none" spc="0" normalizeH="0" baseline="0" noProof="0" dirty="0">
              <a:ln w="3175" cmpd="sng">
                <a:noFill/>
              </a:ln>
              <a:solidFill>
                <a:srgbClr val="C00000"/>
              </a:solidFill>
              <a:effectLst/>
              <a:uLnTx/>
              <a:uFillTx/>
              <a:latin typeface="Garamond" panose="02020404030301010803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30761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B08DBDF9-5D5B-43F9-AF2A-9C10DF366C0A}"/>
              </a:ext>
            </a:extLst>
          </p:cNvPr>
          <p:cNvSpPr txBox="1">
            <a:spLocks/>
          </p:cNvSpPr>
          <p:nvPr/>
        </p:nvSpPr>
        <p:spPr>
          <a:xfrm>
            <a:off x="563227" y="1322357"/>
            <a:ext cx="11014484" cy="4923697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fr-FR" u="sng" dirty="0">
              <a:solidFill>
                <a:srgbClr val="C00000"/>
              </a:solidFill>
            </a:endParaRPr>
          </a:p>
          <a:p>
            <a:endParaRPr lang="fr-FR" u="sng" dirty="0">
              <a:solidFill>
                <a:srgbClr val="C00000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4E75A79-D828-5F4D-BBD5-5A9B7DAA8EFC}"/>
              </a:ext>
            </a:extLst>
          </p:cNvPr>
          <p:cNvSpPr txBox="1"/>
          <p:nvPr/>
        </p:nvSpPr>
        <p:spPr>
          <a:xfrm>
            <a:off x="891562" y="573247"/>
            <a:ext cx="10686149" cy="5778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fr-BE" sz="4400" dirty="0">
                <a:solidFill>
                  <a:srgbClr val="0070C0"/>
                </a:solidFill>
              </a:rPr>
              <a:t>Nous avons trois entreprises partenaires qui accueillent une dizaine d’élèves chacune :</a:t>
            </a:r>
          </a:p>
          <a:p>
            <a:pPr>
              <a:lnSpc>
                <a:spcPct val="80000"/>
              </a:lnSpc>
            </a:pPr>
            <a:r>
              <a:rPr lang="en-US" sz="4400" dirty="0"/>
              <a:t>We have three partner companies, each hosting around ten students:</a:t>
            </a:r>
            <a:endParaRPr lang="fr-BE" sz="4400" dirty="0"/>
          </a:p>
          <a:p>
            <a:pPr>
              <a:lnSpc>
                <a:spcPct val="80000"/>
              </a:lnSpc>
            </a:pPr>
            <a:endParaRPr lang="fr-BE" sz="2000" dirty="0"/>
          </a:p>
          <a:p>
            <a:pPr>
              <a:lnSpc>
                <a:spcPct val="80000"/>
              </a:lnSpc>
            </a:pPr>
            <a:r>
              <a:rPr lang="fr-BE" sz="4400" dirty="0"/>
              <a:t>- </a:t>
            </a:r>
            <a:r>
              <a:rPr lang="fr-BE" sz="4400" b="1" dirty="0"/>
              <a:t>Ernst &amp; Young</a:t>
            </a:r>
          </a:p>
          <a:p>
            <a:pPr>
              <a:lnSpc>
                <a:spcPct val="80000"/>
              </a:lnSpc>
            </a:pPr>
            <a:r>
              <a:rPr lang="fr-BE" sz="4400" dirty="0"/>
              <a:t>(International audit and </a:t>
            </a:r>
            <a:r>
              <a:rPr lang="fr-BE" sz="4400" dirty="0" err="1"/>
              <a:t>consultancy</a:t>
            </a:r>
            <a:r>
              <a:rPr lang="fr-BE" sz="4400" dirty="0"/>
              <a:t> </a:t>
            </a:r>
            <a:r>
              <a:rPr lang="fr-BE" sz="4400" dirty="0" err="1"/>
              <a:t>firm</a:t>
            </a:r>
            <a:r>
              <a:rPr lang="fr-BE" sz="4400" dirty="0"/>
              <a:t>)</a:t>
            </a:r>
          </a:p>
          <a:p>
            <a:pPr>
              <a:lnSpc>
                <a:spcPct val="80000"/>
              </a:lnSpc>
            </a:pPr>
            <a:r>
              <a:rPr lang="fr-BE" sz="4400" dirty="0"/>
              <a:t>- </a:t>
            </a:r>
            <a:r>
              <a:rPr lang="fr-BE" sz="4400" b="1" dirty="0"/>
              <a:t>Eurocontrol </a:t>
            </a:r>
            <a:r>
              <a:rPr lang="en-US" sz="4400" dirty="0"/>
              <a:t>(</a:t>
            </a:r>
            <a:r>
              <a:rPr lang="en-US" sz="4400" dirty="0" err="1"/>
              <a:t>Organisation</a:t>
            </a:r>
            <a:r>
              <a:rPr lang="en-US" sz="4400" dirty="0"/>
              <a:t> dedicated to supporting European aviation)</a:t>
            </a:r>
            <a:endParaRPr lang="fr-BE" sz="4400" dirty="0"/>
          </a:p>
          <a:p>
            <a:pPr>
              <a:lnSpc>
                <a:spcPct val="80000"/>
              </a:lnSpc>
            </a:pPr>
            <a:r>
              <a:rPr lang="fr-BE" sz="4400" dirty="0"/>
              <a:t>- </a:t>
            </a:r>
            <a:r>
              <a:rPr lang="fr-BE" sz="4400" b="1" dirty="0"/>
              <a:t>CERN</a:t>
            </a:r>
          </a:p>
          <a:p>
            <a:pPr>
              <a:lnSpc>
                <a:spcPct val="80000"/>
              </a:lnSpc>
            </a:pPr>
            <a:r>
              <a:rPr lang="fr-BE" sz="4400" dirty="0"/>
              <a:t>(</a:t>
            </a:r>
            <a:r>
              <a:rPr lang="fr-BE" sz="4400" dirty="0" err="1"/>
              <a:t>European</a:t>
            </a:r>
            <a:r>
              <a:rPr lang="fr-BE" sz="4400" dirty="0"/>
              <a:t> Organisation for </a:t>
            </a:r>
            <a:r>
              <a:rPr lang="fr-BE" sz="4400" dirty="0" err="1"/>
              <a:t>Nuclear</a:t>
            </a:r>
            <a:r>
              <a:rPr lang="fr-BE" sz="4400" dirty="0"/>
              <a:t> </a:t>
            </a:r>
            <a:r>
              <a:rPr lang="fr-BE" sz="4400" dirty="0" err="1"/>
              <a:t>Research</a:t>
            </a:r>
            <a:r>
              <a:rPr lang="fr-BE" sz="4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98672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4BF82605-CF7D-FA39-231C-5D4E95171764}"/>
              </a:ext>
            </a:extLst>
          </p:cNvPr>
          <p:cNvSpPr txBox="1"/>
          <p:nvPr/>
        </p:nvSpPr>
        <p:spPr>
          <a:xfrm>
            <a:off x="1080655" y="450995"/>
            <a:ext cx="3500581" cy="5960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Medical field</a:t>
            </a:r>
            <a:endParaRPr lang="fr-B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Scientific field</a:t>
            </a:r>
            <a:endParaRPr lang="fr-B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Legal</a:t>
            </a:r>
            <a:endParaRPr lang="fr-B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Finance</a:t>
            </a:r>
            <a:endParaRPr lang="fr-B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Consulting</a:t>
            </a:r>
            <a:endParaRPr lang="fr-B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Communications and transport</a:t>
            </a:r>
            <a:endParaRPr lang="fr-B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European Institutions</a:t>
            </a:r>
            <a:endParaRPr lang="fr-B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 government</a:t>
            </a:r>
            <a:endParaRPr lang="fr-B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Architecture and Design</a:t>
            </a:r>
            <a:endParaRPr lang="fr-B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Shops</a:t>
            </a:r>
            <a:endParaRPr lang="fr-B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Education, Culture and Sport</a:t>
            </a:r>
            <a:endParaRPr lang="fr-B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Environmental associations</a:t>
            </a:r>
            <a:endParaRPr lang="fr-B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Humanitarian associations</a:t>
            </a:r>
            <a:endParaRPr lang="fr-B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Media</a:t>
            </a:r>
            <a:endParaRPr lang="fr-B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Industrial companies</a:t>
            </a:r>
            <a:endParaRPr lang="fr-B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76E56A-8F97-413C-A160-6AD3F008F27F}"/>
              </a:ext>
            </a:extLst>
          </p:cNvPr>
          <p:cNvSpPr txBox="1"/>
          <p:nvPr/>
        </p:nvSpPr>
        <p:spPr>
          <a:xfrm>
            <a:off x="6096000" y="2733965"/>
            <a:ext cx="4756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Exemples de types de stage choisis par les élèves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866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C7B6EB5-42D5-452A-B6A3-48EAF6981F7E}"/>
              </a:ext>
            </a:extLst>
          </p:cNvPr>
          <p:cNvSpPr txBox="1"/>
          <p:nvPr/>
        </p:nvSpPr>
        <p:spPr>
          <a:xfrm>
            <a:off x="225083" y="689308"/>
            <a:ext cx="1150737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WEX en chiffres / WEX in figures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C2C86579-DE0C-489A-9797-2E5469DA6403}"/>
              </a:ext>
            </a:extLst>
          </p:cNvPr>
          <p:cNvCxnSpPr/>
          <p:nvPr/>
        </p:nvCxnSpPr>
        <p:spPr>
          <a:xfrm>
            <a:off x="703386" y="1374826"/>
            <a:ext cx="10494498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" name="Titre 1">
            <a:extLst>
              <a:ext uri="{FF2B5EF4-FFF2-40B4-BE49-F238E27FC236}">
                <a16:creationId xmlns:a16="http://schemas.microsoft.com/office/drawing/2014/main" id="{E3063F21-00D8-10D8-C443-D779BF1412F7}"/>
              </a:ext>
            </a:extLst>
          </p:cNvPr>
          <p:cNvSpPr txBox="1">
            <a:spLocks/>
          </p:cNvSpPr>
          <p:nvPr/>
        </p:nvSpPr>
        <p:spPr>
          <a:xfrm>
            <a:off x="2377440" y="1374826"/>
            <a:ext cx="8707902" cy="4466693"/>
          </a:xfrm>
          <a:prstGeom prst="rect">
            <a:avLst/>
          </a:prstGeom>
        </p:spPr>
        <p:txBody>
          <a:bodyPr rtlCol="0">
            <a:normAutofit fontScale="9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lvl="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  <a:latin typeface="Garamond" panose="02020404030301010803"/>
              </a:rPr>
              <a:t>2019-2020 :   </a:t>
            </a:r>
            <a:r>
              <a:rPr lang="fr-FR" dirty="0">
                <a:solidFill>
                  <a:schemeClr val="tx1"/>
                </a:solidFill>
              </a:rPr>
              <a:t>78  </a:t>
            </a:r>
            <a:r>
              <a:rPr lang="fr-FR" dirty="0" err="1">
                <a:solidFill>
                  <a:schemeClr val="tx1"/>
                </a:solidFill>
              </a:rPr>
              <a:t>students</a:t>
            </a:r>
            <a:endParaRPr lang="fr-FR" dirty="0">
              <a:solidFill>
                <a:schemeClr val="tx1"/>
              </a:solidFill>
              <a:latin typeface="Garamond" panose="02020404030301010803"/>
            </a:endParaRPr>
          </a:p>
          <a:p>
            <a:pPr marL="571500" marR="0" lvl="0" indent="-571500" algn="l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4400" b="0" i="0" strike="noStrike" kern="1200" cap="none" spc="0" normalizeH="0" baseline="0" noProof="0" dirty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2020-</a:t>
            </a:r>
            <a:r>
              <a:rPr lang="fr-FR" dirty="0">
                <a:solidFill>
                  <a:schemeClr val="tx1"/>
                </a:solidFill>
                <a:latin typeface="Garamond" panose="02020404030301010803"/>
              </a:rPr>
              <a:t>2021 : 149  </a:t>
            </a:r>
            <a:r>
              <a:rPr lang="fr-FR" dirty="0" err="1">
                <a:solidFill>
                  <a:schemeClr val="tx1"/>
                </a:solidFill>
                <a:latin typeface="Garamond" panose="02020404030301010803"/>
              </a:rPr>
              <a:t>students</a:t>
            </a:r>
            <a:endParaRPr lang="fr-FR" dirty="0">
              <a:solidFill>
                <a:schemeClr val="tx1"/>
              </a:solidFill>
              <a:latin typeface="Garamond" panose="02020404030301010803"/>
            </a:endParaRPr>
          </a:p>
          <a:p>
            <a:pPr marL="571500" marR="0" lvl="0" indent="-571500" algn="l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4400" b="0" i="0" strike="noStrike" kern="1200" cap="none" spc="0" normalizeH="0" baseline="0" noProof="0" dirty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2021-2022 : 165  </a:t>
            </a:r>
            <a:r>
              <a:rPr kumimoji="0" lang="fr-FR" sz="4400" b="0" i="0" strike="noStrike" kern="1200" cap="none" spc="0" normalizeH="0" baseline="0" noProof="0" dirty="0" err="1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students</a:t>
            </a:r>
            <a:endParaRPr lang="fr-FR" dirty="0">
              <a:solidFill>
                <a:schemeClr val="tx1"/>
              </a:solidFill>
              <a:latin typeface="Garamond" panose="02020404030301010803"/>
            </a:endParaRPr>
          </a:p>
          <a:p>
            <a:pPr marL="571500" marR="0" lvl="0" indent="-571500" algn="l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dirty="0">
                <a:solidFill>
                  <a:schemeClr val="tx1"/>
                </a:solidFill>
                <a:latin typeface="Garamond" panose="02020404030301010803"/>
              </a:rPr>
              <a:t>2022-2023 : 162  </a:t>
            </a:r>
            <a:r>
              <a:rPr lang="fr-FR" dirty="0" err="1">
                <a:solidFill>
                  <a:schemeClr val="tx1"/>
                </a:solidFill>
                <a:latin typeface="Garamond" panose="02020404030301010803"/>
              </a:rPr>
              <a:t>students</a:t>
            </a:r>
            <a:endParaRPr lang="fr-FR" dirty="0">
              <a:solidFill>
                <a:schemeClr val="tx1"/>
              </a:solidFill>
              <a:latin typeface="Garamond" panose="02020404030301010803"/>
            </a:endParaRPr>
          </a:p>
          <a:p>
            <a:pPr marL="571500" marR="0" lvl="0" indent="-571500" algn="l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dirty="0">
                <a:solidFill>
                  <a:schemeClr val="tx1"/>
                </a:solidFill>
                <a:latin typeface="Garamond" panose="02020404030301010803"/>
              </a:rPr>
              <a:t>2023-2024 : 167  </a:t>
            </a:r>
            <a:r>
              <a:rPr lang="fr-FR" dirty="0" err="1">
                <a:solidFill>
                  <a:schemeClr val="tx1"/>
                </a:solidFill>
                <a:latin typeface="Garamond" panose="02020404030301010803"/>
              </a:rPr>
              <a:t>students</a:t>
            </a:r>
            <a:endParaRPr lang="fr-FR" dirty="0">
              <a:solidFill>
                <a:schemeClr val="tx1"/>
              </a:solidFill>
              <a:latin typeface="Garamond" panose="02020404030301010803"/>
            </a:endParaRPr>
          </a:p>
          <a:p>
            <a:pPr marL="571500" marR="0" lvl="0" indent="-571500" algn="l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4400" b="0" i="0" strike="noStrike" kern="1200" cap="none" spc="0" normalizeH="0" baseline="0" noProof="0" dirty="0">
              <a:ln w="3175" cmpd="sng">
                <a:noFill/>
              </a:ln>
              <a:solidFill>
                <a:srgbClr val="C00000"/>
              </a:solidFill>
              <a:effectLst/>
              <a:uLnTx/>
              <a:uFillTx/>
              <a:latin typeface="Garamond" panose="02020404030301010803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949601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que">
  <a:themeElements>
    <a:clrScheme name="Custom 46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FF9900"/>
      </a:accent2>
      <a:accent3>
        <a:srgbClr val="DD8C3C"/>
      </a:accent3>
      <a:accent4>
        <a:srgbClr val="8E684C"/>
      </a:accent4>
      <a:accent5>
        <a:srgbClr val="CBAF62"/>
      </a:accent5>
      <a:accent6>
        <a:srgbClr val="33CCCC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8D3906-6C4B-4C66-BE68-0D1FA2ED4476}">
  <ds:schemaRefs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71af3243-3dd4-4a8d-8c0d-dd76da1f02a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C2FB02F-45D9-43FA-84AE-288820E226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1407BB-19AF-4059-8191-DED6DB66DC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3015</TotalTime>
  <Words>761</Words>
  <Application>Microsoft Office PowerPoint</Application>
  <PresentationFormat>Widescreen</PresentationFormat>
  <Paragraphs>125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Garamond</vt:lpstr>
      <vt:lpstr>Organique</vt:lpstr>
      <vt:lpstr>WORK EXPERIENCE (WEX)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Dans les documents officiels In the official communication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CONCEPTION ORGANIQUE LOISIRS</dc:title>
  <dc:creator>Catherine HODARA-MICOLIER</dc:creator>
  <cp:lastModifiedBy>Catherine HODARA-MICOLIER</cp:lastModifiedBy>
  <cp:revision>189</cp:revision>
  <cp:lastPrinted>2021-02-04T13:12:12Z</cp:lastPrinted>
  <dcterms:created xsi:type="dcterms:W3CDTF">2020-09-30T08:46:34Z</dcterms:created>
  <dcterms:modified xsi:type="dcterms:W3CDTF">2024-11-28T09:10:01Z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